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docProps/app.xml" ContentType="application/vnd.openxmlformats-officedocument.extended-properties+xml"/>
  <Override PartName="/docProps/core.xml" ContentType="application/vnd.openxmlformats-package.core-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Override PartName="/ppt/comments/comment3.xml" ContentType="application/vnd.openxmlformats-officedocument.presentationml.comments+xml"/>
  <Override PartName="/ppt/metadata" ContentType="application/binary"/>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83" r:id="rId10"/>
    <p:sldId id="264" r:id="rId11"/>
    <p:sldId id="265" r:id="rId12"/>
    <p:sldId id="266" r:id="rId13"/>
    <p:sldId id="284" r:id="rId35"/>
    <p:sldId id="285" r:id="rId36"/>
    <p:sldId id="286" r:id="rId37"/>
    <p:sldId id="287" r:id="rId38"/>
    <p:sldId id="288" r:id="rId39"/>
    <p:sldId id="289" r:id="rId40"/>
    <p:sldId id="290" r:id="rId34"/>
    <p:sldId id="291" r:id="rId33"/>
    <p:sldId id="267" r:id="rId14"/>
    <p:sldId id="273" r:id="rId15"/>
  </p:sldIdLst>
  <p:sldSz cx="9144000" cy="5143500" type="screen16x9"/>
  <p:notesSz cx="6858000" cy="9144000"/>
  <p:embeddedFontLst>
    <p:embeddedFont>
      <p:font typeface="Montserrat" pitchFamily="2" charset="77"/>
      <p:regular r:id="rId17"/>
      <p:bold r:id="rId18"/>
      <p:italic r:id="rId19"/>
      <p:boldItalic r:id="rId20"/>
    </p:embeddedFont>
    <p:embeddedFont>
      <p:font typeface="Montserrat Medium" panose="020F0502020204030204" pitchFamily="34" charset="0"/>
      <p:regular r:id="rId21"/>
      <p:bold r:id="rId22"/>
      <p:italic r:id="rId23"/>
      <p:boldItalic r:id="rId24"/>
    </p:embeddedFont>
    <p:embeddedFont>
      <p:font typeface="Montserrat SemiBold" panose="020F050202020403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05" userDrawn="1">
          <p15:clr>
            <a:srgbClr val="9AA0A6"/>
          </p15:clr>
        </p15:guide>
        <p15:guide id="2" pos="392">
          <p15:clr>
            <a:srgbClr val="9AA0A6"/>
          </p15:clr>
        </p15:guide>
        <p15:guide id="3" pos="5366">
          <p15:clr>
            <a:srgbClr val="9AA0A6"/>
          </p15:clr>
        </p15:guide>
        <p15:guide id="4" orient="horz" pos="894" userDrawn="1">
          <p15:clr>
            <a:srgbClr val="9AA0A6"/>
          </p15:clr>
        </p15:guide>
        <p15:guide id="5" orient="horz" pos="735" userDrawn="1">
          <p15:clr>
            <a:srgbClr val="747775"/>
          </p15:clr>
        </p15:guide>
        <p15:guide id="6" orient="horz" pos="2300" userDrawn="1">
          <p15:clr>
            <a:srgbClr val="747775"/>
          </p15:clr>
        </p15:guide>
        <p15:guide id="7" orient="horz" pos="2958" userDrawn="1">
          <p15:clr>
            <a:srgbClr val="747775"/>
          </p15:clr>
        </p15:guide>
        <p15:guide id="8" orient="horz" pos="2516">
          <p15:clr>
            <a:srgbClr val="747775"/>
          </p15:clr>
        </p15:guide>
        <p15:guide id="9" orient="horz" pos="2394">
          <p15:clr>
            <a:srgbClr val="747775"/>
          </p15:clr>
        </p15:guide>
        <p15:guide id="10" pos="2494">
          <p15:clr>
            <a:srgbClr val="747775"/>
          </p15:clr>
        </p15:guide>
        <p15:guide id="11" orient="horz" pos="288">
          <p15:clr>
            <a:srgbClr val="747775"/>
          </p15:clr>
        </p15:guide>
        <p15:guide id="12" pos="377">
          <p15:clr>
            <a:srgbClr val="747775"/>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1" roundtripDataSignature="AMtx7miqN29NiJv5MLur1esIgGROnIupF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icardo Ochoa" initials="" lastIdx="6" clrIdx="0"/>
  <p:cmAuthor id="1" name="Antares Velázquez"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A5AE106-A68B-4ABD-9154-02E48FBF7B7F}">
  <a:tblStyle styleId="{8A5AE106-A68B-4ABD-9154-02E48FBF7B7F}"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C34062C0-4996-425E-BB37-138528E8BB81}" styleName="Table_1">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030"/>
    <p:restoredTop sz="94678"/>
  </p:normalViewPr>
  <p:slideViewPr>
    <p:cSldViewPr snapToGrid="0">
      <p:cViewPr varScale="1">
        <p:scale>
          <a:sx n="161" d="100"/>
          <a:sy n="161" d="100"/>
        </p:scale>
        <p:origin x="1664" y="200"/>
      </p:cViewPr>
      <p:guideLst>
        <p:guide orient="horz" pos="305"/>
        <p:guide pos="392"/>
        <p:guide pos="5366"/>
        <p:guide orient="horz" pos="894"/>
        <p:guide orient="horz" pos="735"/>
        <p:guide orient="horz" pos="2300"/>
        <p:guide orient="horz" pos="2958"/>
        <p:guide orient="horz" pos="2516"/>
        <p:guide orient="horz" pos="2394"/>
        <p:guide pos="2494"/>
        <p:guide orient="horz" pos="288"/>
        <p:guide pos="37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font" Target="fonts/font1.fntdata"/><Relationship Id="rId18" Type="http://schemas.openxmlformats.org/officeDocument/2006/relationships/font" Target="fonts/font2.fntdata"/><Relationship Id="rId19" Type="http://schemas.openxmlformats.org/officeDocument/2006/relationships/font" Target="fonts/font3.fntdata"/><Relationship Id="rId20" Type="http://schemas.openxmlformats.org/officeDocument/2006/relationships/font" Target="fonts/font4.fntdata"/><Relationship Id="rId21" Type="http://schemas.openxmlformats.org/officeDocument/2006/relationships/font" Target="fonts/font5.fntdata"/><Relationship Id="rId22" Type="http://schemas.openxmlformats.org/officeDocument/2006/relationships/font" Target="fonts/font6.fntdata"/><Relationship Id="rId23" Type="http://schemas.openxmlformats.org/officeDocument/2006/relationships/font" Target="fonts/font7.fntdata"/><Relationship Id="rId24" Type="http://schemas.openxmlformats.org/officeDocument/2006/relationships/font" Target="fonts/font8.fntdata"/><Relationship Id="rId25" Type="http://schemas.openxmlformats.org/officeDocument/2006/relationships/font" Target="fonts/font9.fntdata"/><Relationship Id="rId26" Type="http://schemas.openxmlformats.org/officeDocument/2006/relationships/font" Target="fonts/font10.fntdata"/><Relationship Id="rId27" Type="http://schemas.openxmlformats.org/officeDocument/2006/relationships/font" Target="fonts/font11.fntdata"/><Relationship Id="rId28" Type="http://schemas.openxmlformats.org/officeDocument/2006/relationships/font" Target="fonts/font12.fntdata"/><Relationship Id="rId33" Type="http://schemas.openxmlformats.org/officeDocument/2006/relationships/slide" Target="slides/slide22.xml"/><Relationship Id="rId34" Type="http://schemas.openxmlformats.org/officeDocument/2006/relationships/slide" Target="slides/slide21.xml"/><Relationship Id="rId35" Type="http://schemas.openxmlformats.org/officeDocument/2006/relationships/slide" Target="slides/slide15.xml"/><Relationship Id="rId36" Type="http://schemas.openxmlformats.org/officeDocument/2006/relationships/slide" Target="slides/slide16.xml"/><Relationship Id="rId37" Type="http://schemas.openxmlformats.org/officeDocument/2006/relationships/slide" Target="slides/slide17.xml"/><Relationship Id="rId38" Type="http://schemas.openxmlformats.org/officeDocument/2006/relationships/slide" Target="slides/slide18.xml"/><Relationship Id="rId39" Type="http://schemas.openxmlformats.org/officeDocument/2006/relationships/slide" Target="slides/slide19.xml"/><Relationship Id="rId40" Type="http://schemas.openxmlformats.org/officeDocument/2006/relationships/slide" Target="slides/slide20.xml"/><Relationship Id="rId41" Type="http://customschemas.google.com/relationships/presentationmetadata" Target="metadata"/><Relationship Id="rId42" Type="http://schemas.openxmlformats.org/officeDocument/2006/relationships/commentAuthors" Target="commentAuthors.xml"/><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 Id="rId46"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Sheet5.xlsx"/></Relationships>
</file>

<file path=ppt/charts/chart1.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BAU Scenario</c:v>
                </c:pt>
                <c:pt idx="1">
                  <c:v>Vision Scenario</c:v>
                </c:pt>
                <c:pt idx="2">
                  <c:v>My Scenario</c:v>
                </c:pt>
              </c:strCache>
            </c:strRef>
          </c:cat>
          <c:val>
            <c:numRef>
              <c:f>Sheet1!$B$2:$B$4</c:f>
              <c:numCache>
                <c:formatCode>General</c:formatCode>
                <c:ptCount val="3"/>
                <c:pt idx="0">
                  <c:v>14.36</c:v>
                </c:pt>
                <c:pt idx="1">
                  <c:v>14.36</c:v>
                </c:pt>
                <c:pt idx="2">
                  <c:v>14.36</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16.0"/>
          <c:min val="0.0"/>
        </c:scaling>
        <c:delete val="0"/>
        <c:axPos val="l"/>
        <c:majorGridlines/>
        <c:title>
          <c:tx>
            <c:rich>
              <a:bodyPr/>
              <a:lstStyle/>
              <a:p>
                <a:pPr>
                  <a:defRPr sz="800" b="1"/>
                </a:pPr>
                <a:r>
                  <a:t>Million USD/a</a:t>
                </a:r>
              </a:p>
            </c:rich>
          </c:tx>
          <c:layout/>
          <c:overlay val="0"/>
        </c:title>
        <c:majorTickMark val="out"/>
        <c:minorTickMark val="none"/>
        <c:tickLblPos val="nextTo"/>
        <c:txPr>
          <a:bodyPr/>
          <a:lstStyle/>
          <a:p>
            <a:pPr>
              <a:defRPr sz="800"/>
            </a:pPr>
          </a:p>
        </c:txPr>
        <c:crossAx val="-2068027336"/>
        <c:crosses val="autoZero"/>
        <c:majorUnit val="4.0"/>
      </c:valAx>
    </c:plotArea>
    <c:dispBlanksAs val="gap"/>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BAU Scenario</c:v>
                </c:pt>
                <c:pt idx="1">
                  <c:v>Vision Scenario</c:v>
                </c:pt>
                <c:pt idx="2">
                  <c:v>My Scenario</c:v>
                </c:pt>
              </c:strCache>
            </c:strRef>
          </c:cat>
          <c:val>
            <c:numRef>
              <c:f>Sheet1!$B$2:$B$4</c:f>
              <c:numCache>
                <c:formatCode>General</c:formatCode>
                <c:ptCount val="3"/>
                <c:pt idx="0">
                  <c:v>374.03</c:v>
                </c:pt>
                <c:pt idx="1">
                  <c:v>374.03</c:v>
                </c:pt>
                <c:pt idx="2">
                  <c:v>374.03</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400.0"/>
          <c:min val="0.0"/>
        </c:scaling>
        <c:delete val="0"/>
        <c:axPos val="l"/>
        <c:majorGridlines/>
        <c:title>
          <c:tx>
            <c:rich>
              <a:bodyPr/>
              <a:lstStyle/>
              <a:p>
                <a:pPr>
                  <a:defRPr sz="800" b="1"/>
                </a:pPr>
                <a:r>
                  <a:t>Million USD</a:t>
                </a:r>
              </a:p>
            </c:rich>
          </c:tx>
          <c:layout/>
          <c:overlay val="0"/>
        </c:title>
        <c:majorTickMark val="out"/>
        <c:minorTickMark val="none"/>
        <c:tickLblPos val="nextTo"/>
        <c:txPr>
          <a:bodyPr/>
          <a:lstStyle/>
          <a:p>
            <a:pPr>
              <a:defRPr sz="800"/>
            </a:pPr>
          </a:p>
        </c:txPr>
        <c:crossAx val="-2068027336"/>
        <c:crosses val="autoZero"/>
        <c:majorUnit val="100.0"/>
      </c:valAx>
    </c:plotArea>
    <c:dispBlanksAs val="gap"/>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BAU Scenario</c:v>
                </c:pt>
                <c:pt idx="1">
                  <c:v>Vision Scenario</c:v>
                </c:pt>
                <c:pt idx="2">
                  <c:v>My Scenario</c:v>
                </c:pt>
              </c:strCache>
            </c:strRef>
          </c:cat>
          <c:val>
            <c:numRef>
              <c:f>Sheet1!$B$2:$B$4</c:f>
              <c:numCache>
                <c:formatCode>General</c:formatCode>
                <c:ptCount val="3"/>
                <c:pt idx="0">
                  <c:v>2.64</c:v>
                </c:pt>
                <c:pt idx="1">
                  <c:v>2.64</c:v>
                </c:pt>
                <c:pt idx="2">
                  <c:v>2.64</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3.2"/>
          <c:min val="0.0"/>
        </c:scaling>
        <c:delete val="0"/>
        <c:axPos val="l"/>
        <c:majorGridlines/>
        <c:title>
          <c:tx>
            <c:rich>
              <a:bodyPr/>
              <a:lstStyle/>
              <a:p>
                <a:pPr>
                  <a:defRPr sz="800" b="1"/>
                </a:pPr>
                <a:r>
                  <a:t>%</a:t>
                </a:r>
              </a:p>
            </c:rich>
          </c:tx>
          <c:layout/>
          <c:overlay val="0"/>
        </c:title>
        <c:majorTickMark val="out"/>
        <c:minorTickMark val="none"/>
        <c:tickLblPos val="nextTo"/>
        <c:txPr>
          <a:bodyPr/>
          <a:lstStyle/>
          <a:p>
            <a:pPr>
              <a:defRPr sz="800"/>
            </a:pPr>
          </a:p>
        </c:txPr>
        <c:crossAx val="-2068027336"/>
        <c:crosses val="autoZero"/>
        <c:majorUnit val="0.8"/>
      </c:valAx>
    </c:plotArea>
    <c:dispBlanksAs val="gap"/>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BAU Scenario</c:v>
                </c:pt>
                <c:pt idx="1">
                  <c:v>Vision Scenario</c:v>
                </c:pt>
                <c:pt idx="2">
                  <c:v>My Scenario</c:v>
                </c:pt>
              </c:strCache>
            </c:strRef>
          </c:cat>
          <c:val>
            <c:numRef>
              <c:f>Sheet1!$B$2:$B$4</c:f>
              <c:numCache>
                <c:formatCode>General</c:formatCode>
                <c:ptCount val="3"/>
                <c:pt idx="0">
                  <c:v>924.23</c:v>
                </c:pt>
                <c:pt idx="1">
                  <c:v>924.23</c:v>
                </c:pt>
                <c:pt idx="2">
                  <c:v>924.23</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1000.0"/>
          <c:min val="0.0"/>
        </c:scaling>
        <c:delete val="0"/>
        <c:axPos val="l"/>
        <c:majorGridlines/>
        <c:title>
          <c:tx>
            <c:rich>
              <a:bodyPr/>
              <a:lstStyle/>
              <a:p>
                <a:pPr>
                  <a:defRPr sz="800" b="1"/>
                </a:pPr>
                <a:r>
                  <a:t>kg CO2eq/a/capita</a:t>
                </a:r>
              </a:p>
            </c:rich>
          </c:tx>
          <c:layout/>
          <c:overlay val="0"/>
        </c:title>
        <c:majorTickMark val="out"/>
        <c:minorTickMark val="none"/>
        <c:tickLblPos val="nextTo"/>
        <c:txPr>
          <a:bodyPr/>
          <a:lstStyle/>
          <a:p>
            <a:pPr>
              <a:defRPr sz="800"/>
            </a:pPr>
          </a:p>
        </c:txPr>
        <c:crossAx val="-2068027336"/>
        <c:crosses val="autoZero"/>
        <c:majorUnit val="250.0"/>
      </c:valAx>
    </c:plotArea>
    <c:dispBlanksAs val="gap"/>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BAU Scenario</c:v>
                </c:pt>
                <c:pt idx="1">
                  <c:v>Vision Scenario</c:v>
                </c:pt>
                <c:pt idx="2">
                  <c:v>My Scenario</c:v>
                </c:pt>
              </c:strCache>
            </c:strRef>
          </c:cat>
          <c:val>
            <c:numRef>
              <c:f>Sheet1!$B$2:$B$4</c:f>
              <c:numCache>
                <c:formatCode>General</c:formatCode>
                <c:ptCount val="3"/>
                <c:pt idx="0">
                  <c:v>2023.37</c:v>
                </c:pt>
                <c:pt idx="1">
                  <c:v>2023.37</c:v>
                </c:pt>
                <c:pt idx="2">
                  <c:v>2023.37</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2400.0"/>
          <c:min val="0.0"/>
        </c:scaling>
        <c:delete val="0"/>
        <c:axPos val="l"/>
        <c:majorGridlines/>
        <c:title>
          <c:tx>
            <c:rich>
              <a:bodyPr/>
              <a:lstStyle/>
              <a:p>
                <a:pPr>
                  <a:defRPr sz="800" b="1"/>
                </a:pPr>
                <a:r>
                  <a:t>kWh/a/capita</a:t>
                </a:r>
              </a:p>
            </c:rich>
          </c:tx>
          <c:layout/>
          <c:overlay val="0"/>
        </c:title>
        <c:majorTickMark val="out"/>
        <c:minorTickMark val="none"/>
        <c:tickLblPos val="nextTo"/>
        <c:txPr>
          <a:bodyPr/>
          <a:lstStyle/>
          <a:p>
            <a:pPr>
              <a:defRPr sz="800"/>
            </a:pPr>
          </a:p>
        </c:txPr>
        <c:crossAx val="-2068027336"/>
        <c:crosses val="autoZero"/>
        <c:majorUnit val="600.0"/>
      </c:valAx>
    </c:plotArea>
    <c:dispBlanksAs val="gap"/>
  </c:chart>
  <c:txPr>
    <a:bodyPr/>
    <a:lstStyle/>
    <a:p>
      <a:pPr>
        <a:defRPr sz="1800"/>
      </a:pPr>
      <a:endParaRPr lang="en-US"/>
    </a:p>
  </c:txPr>
  <c:externalData r:id="rId1">
    <c:autoUpdate val="0"/>
  </c:externalData>
</c:chartSpace>
</file>

<file path=ppt/comments/comment1.xml><?xml version="1.0" encoding="utf-8"?>
<p:cmLst xmlns:a="http://schemas.openxmlformats.org/drawingml/2006/main" xmlns:r="http://schemas.openxmlformats.org/officeDocument/2006/relationships" xmlns:p="http://schemas.openxmlformats.org/presentationml/2006/main">
  <p:cm authorId="0" dt="2024-10-02T17:41:30.015" idx="1">
    <p:pos x="6000" y="0"/>
    <p:text>@rodrigo.negrete@capsus.mx Output del proyecto</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Za9cx6U"/>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0" dt="2024-10-02T17:42:46.492" idx="2">
    <p:pos x="6000" y="0"/>
    <p:text>@rodrigo.negrete@capsus.mx 
El contenido de esta diapositiva ya la preparó Fátima en un Word o PPTX.</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Za9cx6M"/>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0" dt="2024-10-02T17:43:02.787" idx="3">
    <p:pos x="6000" y="0"/>
    <p:text>@rodrigo.negrete@capsus.mx 
Esta diapositiva ya la preparó Fátima en un Word o PPTX.</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Za9cx6E"/>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2" name="Google Shape;22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4" name="Google Shape;384;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5" name="Google Shape;405;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5" name="Google Shape;43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1" name="Google Shape;471;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5"/>
        <p:cNvGrpSpPr/>
        <p:nvPr/>
      </p:nvGrpSpPr>
      <p:grpSpPr>
        <a:xfrm>
          <a:off x="0" y="0"/>
          <a:ext cx="0" cy="0"/>
          <a:chOff x="0" y="0"/>
          <a:chExt cx="0" cy="0"/>
        </a:xfrm>
      </p:grpSpPr>
      <p:sp>
        <p:nvSpPr>
          <p:cNvPr id="776" name="Google Shape;776;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77" name="Google Shape;777;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7" name="Google Shape;227;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3" name="Google Shape;263;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8" name="Google Shape;278;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7" name="Google Shape;287;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3" name="Google Shape;293;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800"/>
              <a:buFont typeface="Arial"/>
              <a:buNone/>
            </a:pPr>
            <a:endParaRPr sz="800">
              <a:solidFill>
                <a:schemeClr val="dk1"/>
              </a:solidFill>
              <a:latin typeface="Montserrat SemiBold"/>
              <a:ea typeface="Montserrat SemiBold"/>
              <a:cs typeface="Montserrat SemiBold"/>
              <a:sym typeface="Montserrat SemiBold"/>
            </a:endParaRPr>
          </a:p>
          <a:p>
            <a:pPr marL="0" lvl="0" indent="0" algn="l" rtl="0">
              <a:lnSpc>
                <a:spcPct val="100000"/>
              </a:lnSpc>
              <a:spcBef>
                <a:spcPts val="0"/>
              </a:spcBef>
              <a:spcAft>
                <a:spcPts val="0"/>
              </a:spcAft>
              <a:buClr>
                <a:srgbClr val="000000"/>
              </a:buClr>
              <a:buSzPts val="1100"/>
              <a:buFont typeface="Arial"/>
              <a:buNone/>
            </a:pPr>
            <a:endParaRPr/>
          </a:p>
          <a:p>
            <a:pPr marL="0" lvl="0" indent="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a:extLst>
            <a:ext uri="{FF2B5EF4-FFF2-40B4-BE49-F238E27FC236}">
              <a16:creationId xmlns:a16="http://schemas.microsoft.com/office/drawing/2014/main" id="{50D9100A-A64B-771E-DE70-3F823D2422E3}"/>
            </a:ext>
          </a:extLst>
        </p:cNvPr>
        <p:cNvGrpSpPr/>
        <p:nvPr/>
      </p:nvGrpSpPr>
      <p:grpSpPr>
        <a:xfrm>
          <a:off x="0" y="0"/>
          <a:ext cx="0" cy="0"/>
          <a:chOff x="0" y="0"/>
          <a:chExt cx="0" cy="0"/>
        </a:xfrm>
      </p:grpSpPr>
      <p:sp>
        <p:nvSpPr>
          <p:cNvPr id="233" name="Google Shape;233;p3:notes">
            <a:extLst>
              <a:ext uri="{FF2B5EF4-FFF2-40B4-BE49-F238E27FC236}">
                <a16:creationId xmlns:a16="http://schemas.microsoft.com/office/drawing/2014/main" id="{B5969152-182F-6164-5E57-C0E36A5EC34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p3:notes">
            <a:extLst>
              <a:ext uri="{FF2B5EF4-FFF2-40B4-BE49-F238E27FC236}">
                <a16:creationId xmlns:a16="http://schemas.microsoft.com/office/drawing/2014/main" id="{4B20D526-7C52-7821-029A-E62F0E0F01D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6171644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0 - Cover" type="title">
  <p:cSld name="TITLE">
    <p:spTree>
      <p:nvGrpSpPr>
        <p:cNvPr id="1" name="Shape 9"/>
        <p:cNvGrpSpPr/>
        <p:nvPr/>
      </p:nvGrpSpPr>
      <p:grpSpPr>
        <a:xfrm>
          <a:off x="0" y="0"/>
          <a:ext cx="0" cy="0"/>
          <a:chOff x="0" y="0"/>
          <a:chExt cx="0" cy="0"/>
        </a:xfrm>
      </p:grpSpPr>
      <p:sp>
        <p:nvSpPr>
          <p:cNvPr id="10" name="Google Shape;10;p22"/>
          <p:cNvSpPr/>
          <p:nvPr/>
        </p:nvSpPr>
        <p:spPr>
          <a:xfrm>
            <a:off x="-100" y="0"/>
            <a:ext cx="9144000" cy="5143500"/>
          </a:xfrm>
          <a:prstGeom prst="rect">
            <a:avLst/>
          </a:prstGeom>
          <a:solidFill>
            <a:schemeClr val="dk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1" name="Google Shape;11;p22"/>
          <p:cNvPicPr preferRelativeResize="0"/>
          <p:nvPr/>
        </p:nvPicPr>
        <p:blipFill rotWithShape="1">
          <a:blip r:embed="rId2">
            <a:alphaModFix amt="18000"/>
          </a:blip>
          <a:srcRect/>
          <a:stretch/>
        </p:blipFill>
        <p:spPr>
          <a:xfrm rot="10800000">
            <a:off x="4747624" y="-1"/>
            <a:ext cx="4396375" cy="5143501"/>
          </a:xfrm>
          <a:prstGeom prst="rect">
            <a:avLst/>
          </a:prstGeom>
          <a:noFill/>
          <a:ln>
            <a:noFill/>
          </a:ln>
        </p:spPr>
      </p:pic>
      <p:cxnSp>
        <p:nvCxnSpPr>
          <p:cNvPr id="12" name="Google Shape;12;p22"/>
          <p:cNvCxnSpPr/>
          <p:nvPr/>
        </p:nvCxnSpPr>
        <p:spPr>
          <a:xfrm rot="10800000">
            <a:off x="638475" y="2219100"/>
            <a:ext cx="0" cy="732600"/>
          </a:xfrm>
          <a:prstGeom prst="straightConnector1">
            <a:avLst/>
          </a:prstGeom>
          <a:noFill/>
          <a:ln w="76200" cap="flat" cmpd="sng">
            <a:solidFill>
              <a:srgbClr val="E82265"/>
            </a:solidFill>
            <a:prstDash val="solid"/>
            <a:round/>
            <a:headEnd type="none" w="sm" len="sm"/>
            <a:tailEnd type="none" w="sm" len="sm"/>
          </a:ln>
        </p:spPr>
      </p:cxnSp>
      <p:cxnSp>
        <p:nvCxnSpPr>
          <p:cNvPr id="13" name="Google Shape;13;p22"/>
          <p:cNvCxnSpPr/>
          <p:nvPr/>
        </p:nvCxnSpPr>
        <p:spPr>
          <a:xfrm rot="10800000">
            <a:off x="628875" y="-25"/>
            <a:ext cx="0" cy="5157900"/>
          </a:xfrm>
          <a:prstGeom prst="straightConnector1">
            <a:avLst/>
          </a:prstGeom>
          <a:noFill/>
          <a:ln w="9525" cap="flat" cmpd="sng">
            <a:solidFill>
              <a:srgbClr val="E82265"/>
            </a:solidFill>
            <a:prstDash val="solid"/>
            <a:round/>
            <a:headEnd type="none" w="sm" len="sm"/>
            <a:tailEnd type="none" w="sm" len="sm"/>
          </a:ln>
        </p:spPr>
      </p:cxnSp>
      <p:sp>
        <p:nvSpPr>
          <p:cNvPr id="14" name="Google Shape;14;p22"/>
          <p:cNvSpPr/>
          <p:nvPr/>
        </p:nvSpPr>
        <p:spPr>
          <a:xfrm rot="2700000">
            <a:off x="7706843" y="4347736"/>
            <a:ext cx="366564" cy="344078"/>
          </a:xfrm>
          <a:prstGeom prst="rect">
            <a:avLst/>
          </a:prstGeom>
          <a:solidFill>
            <a:schemeClr val="dk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5" name="Google Shape;15;p22"/>
          <p:cNvGrpSpPr/>
          <p:nvPr/>
        </p:nvGrpSpPr>
        <p:grpSpPr>
          <a:xfrm>
            <a:off x="5922167" y="4305336"/>
            <a:ext cx="2579972" cy="409313"/>
            <a:chOff x="5958898" y="4613200"/>
            <a:chExt cx="2596851" cy="411950"/>
          </a:xfrm>
        </p:grpSpPr>
        <p:pic>
          <p:nvPicPr>
            <p:cNvPr id="16" name="Google Shape;16;p22"/>
            <p:cNvPicPr preferRelativeResize="0"/>
            <p:nvPr/>
          </p:nvPicPr>
          <p:blipFill rotWithShape="1">
            <a:blip r:embed="rId3">
              <a:alphaModFix/>
            </a:blip>
            <a:srcRect/>
            <a:stretch/>
          </p:blipFill>
          <p:spPr>
            <a:xfrm>
              <a:off x="7764209" y="4670385"/>
              <a:ext cx="791540" cy="282351"/>
            </a:xfrm>
            <a:prstGeom prst="rect">
              <a:avLst/>
            </a:prstGeom>
            <a:noFill/>
            <a:ln>
              <a:noFill/>
            </a:ln>
          </p:spPr>
        </p:pic>
        <p:pic>
          <p:nvPicPr>
            <p:cNvPr id="17" name="Google Shape;17;p22"/>
            <p:cNvPicPr preferRelativeResize="0"/>
            <p:nvPr/>
          </p:nvPicPr>
          <p:blipFill rotWithShape="1">
            <a:blip r:embed="rId4">
              <a:alphaModFix/>
            </a:blip>
            <a:srcRect/>
            <a:stretch/>
          </p:blipFill>
          <p:spPr>
            <a:xfrm>
              <a:off x="5958898" y="4613200"/>
              <a:ext cx="1530103" cy="411950"/>
            </a:xfrm>
            <a:prstGeom prst="rect">
              <a:avLst/>
            </a:prstGeom>
            <a:noFill/>
            <a:ln>
              <a:noFill/>
            </a:ln>
          </p:spPr>
        </p:pic>
        <p:cxnSp>
          <p:nvCxnSpPr>
            <p:cNvPr id="18" name="Google Shape;18;p22"/>
            <p:cNvCxnSpPr/>
            <p:nvPr/>
          </p:nvCxnSpPr>
          <p:spPr>
            <a:xfrm>
              <a:off x="7588250" y="4729175"/>
              <a:ext cx="0" cy="180000"/>
            </a:xfrm>
            <a:prstGeom prst="straightConnector1">
              <a:avLst/>
            </a:prstGeom>
            <a:noFill/>
            <a:ln w="9525" cap="flat" cmpd="sng">
              <a:solidFill>
                <a:srgbClr val="FFFFFF"/>
              </a:solidFill>
              <a:prstDash val="solid"/>
              <a:round/>
              <a:headEnd type="none" w="sm" len="sm"/>
              <a:tailEnd type="none" w="sm" len="sm"/>
            </a:ln>
          </p:spPr>
        </p:cxn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00 - Cover 1 1 1">
  <p:cSld name="TITLE_1_1_1">
    <p:bg>
      <p:bgPr>
        <a:blipFill>
          <a:blip r:embed="rId2">
            <a:alphaModFix/>
          </a:blip>
          <a:stretch>
            <a:fillRect/>
          </a:stretch>
        </a:blipFill>
        <a:effectLst/>
      </p:bgPr>
    </p:bg>
    <p:spTree>
      <p:nvGrpSpPr>
        <p:cNvPr id="1" name="Shape 179"/>
        <p:cNvGrpSpPr/>
        <p:nvPr/>
      </p:nvGrpSpPr>
      <p:grpSpPr>
        <a:xfrm>
          <a:off x="0" y="0"/>
          <a:ext cx="0" cy="0"/>
          <a:chOff x="0" y="0"/>
          <a:chExt cx="0" cy="0"/>
        </a:xfrm>
      </p:grpSpPr>
      <p:pic>
        <p:nvPicPr>
          <p:cNvPr id="180" name="Google Shape;180;p28"/>
          <p:cNvPicPr preferRelativeResize="0"/>
          <p:nvPr/>
        </p:nvPicPr>
        <p:blipFill rotWithShape="1">
          <a:blip r:embed="rId2">
            <a:alphaModFix/>
          </a:blip>
          <a:srcRect l="7944" t="19815" b="11136"/>
          <a:stretch/>
        </p:blipFill>
        <p:spPr>
          <a:xfrm>
            <a:off x="0" y="0"/>
            <a:ext cx="9144003" cy="5143500"/>
          </a:xfrm>
          <a:prstGeom prst="rect">
            <a:avLst/>
          </a:prstGeom>
          <a:noFill/>
          <a:ln>
            <a:noFill/>
          </a:ln>
        </p:spPr>
      </p:pic>
      <p:sp>
        <p:nvSpPr>
          <p:cNvPr id="181" name="Google Shape;181;p28"/>
          <p:cNvSpPr/>
          <p:nvPr/>
        </p:nvSpPr>
        <p:spPr>
          <a:xfrm>
            <a:off x="0" y="0"/>
            <a:ext cx="9144000" cy="5143500"/>
          </a:xfrm>
          <a:prstGeom prst="rect">
            <a:avLst/>
          </a:prstGeom>
          <a:solidFill>
            <a:srgbClr val="09534E">
              <a:alpha val="61176"/>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04 - Text 1">
  <p:cSld name="SECTION_HEADER_2_1">
    <p:spTree>
      <p:nvGrpSpPr>
        <p:cNvPr id="1" name="Shape 182"/>
        <p:cNvGrpSpPr/>
        <p:nvPr/>
      </p:nvGrpSpPr>
      <p:grpSpPr>
        <a:xfrm>
          <a:off x="0" y="0"/>
          <a:ext cx="0" cy="0"/>
          <a:chOff x="0" y="0"/>
          <a:chExt cx="0" cy="0"/>
        </a:xfrm>
      </p:grpSpPr>
      <p:pic>
        <p:nvPicPr>
          <p:cNvPr id="183" name="Google Shape;183;p29"/>
          <p:cNvPicPr preferRelativeResize="0"/>
          <p:nvPr/>
        </p:nvPicPr>
        <p:blipFill rotWithShape="1">
          <a:blip r:embed="rId2">
            <a:alphaModFix amt="65000"/>
          </a:blip>
          <a:srcRect l="99" r="66620"/>
          <a:stretch/>
        </p:blipFill>
        <p:spPr>
          <a:xfrm>
            <a:off x="0" y="0"/>
            <a:ext cx="3049201" cy="5153674"/>
          </a:xfrm>
          <a:prstGeom prst="rect">
            <a:avLst/>
          </a:prstGeom>
          <a:noFill/>
          <a:ln>
            <a:noFill/>
          </a:ln>
        </p:spPr>
      </p:pic>
      <p:cxnSp>
        <p:nvCxnSpPr>
          <p:cNvPr id="184" name="Google Shape;184;p29"/>
          <p:cNvCxnSpPr/>
          <p:nvPr/>
        </p:nvCxnSpPr>
        <p:spPr>
          <a:xfrm rot="10800000">
            <a:off x="0" y="158100"/>
            <a:ext cx="533400" cy="0"/>
          </a:xfrm>
          <a:prstGeom prst="straightConnector1">
            <a:avLst/>
          </a:prstGeom>
          <a:noFill/>
          <a:ln w="9525" cap="flat" cmpd="sng">
            <a:solidFill>
              <a:srgbClr val="09534E"/>
            </a:solidFill>
            <a:prstDash val="dot"/>
            <a:round/>
            <a:headEnd type="none" w="sm" len="sm"/>
            <a:tailEnd type="none" w="sm" len="sm"/>
          </a:ln>
        </p:spPr>
      </p:cxnSp>
      <p:cxnSp>
        <p:nvCxnSpPr>
          <p:cNvPr id="185" name="Google Shape;185;p29"/>
          <p:cNvCxnSpPr/>
          <p:nvPr/>
        </p:nvCxnSpPr>
        <p:spPr>
          <a:xfrm rot="10800000">
            <a:off x="8610800" y="146550"/>
            <a:ext cx="536400" cy="0"/>
          </a:xfrm>
          <a:prstGeom prst="straightConnector1">
            <a:avLst/>
          </a:prstGeom>
          <a:noFill/>
          <a:ln w="9525" cap="flat" cmpd="sng">
            <a:solidFill>
              <a:srgbClr val="04008E"/>
            </a:solidFill>
            <a:prstDash val="dot"/>
            <a:round/>
            <a:headEnd type="none" w="sm" len="sm"/>
            <a:tailEnd type="none" w="sm" len="sm"/>
          </a:ln>
        </p:spPr>
      </p:cxnSp>
      <p:cxnSp>
        <p:nvCxnSpPr>
          <p:cNvPr id="186" name="Google Shape;186;p29"/>
          <p:cNvCxnSpPr/>
          <p:nvPr/>
        </p:nvCxnSpPr>
        <p:spPr>
          <a:xfrm>
            <a:off x="8610675" y="146550"/>
            <a:ext cx="0" cy="0"/>
          </a:xfrm>
          <a:prstGeom prst="straightConnector1">
            <a:avLst/>
          </a:prstGeom>
          <a:noFill/>
          <a:ln w="9525" cap="flat" cmpd="sng">
            <a:solidFill>
              <a:srgbClr val="04008E"/>
            </a:solidFill>
            <a:prstDash val="solid"/>
            <a:round/>
            <a:headEnd type="none" w="sm" len="sm"/>
            <a:tailEnd type="none" w="sm" len="sm"/>
          </a:ln>
        </p:spPr>
      </p:cxnSp>
      <p:cxnSp>
        <p:nvCxnSpPr>
          <p:cNvPr id="187" name="Google Shape;187;p29"/>
          <p:cNvCxnSpPr/>
          <p:nvPr/>
        </p:nvCxnSpPr>
        <p:spPr>
          <a:xfrm>
            <a:off x="8610675" y="98700"/>
            <a:ext cx="0" cy="95700"/>
          </a:xfrm>
          <a:prstGeom prst="straightConnector1">
            <a:avLst/>
          </a:prstGeom>
          <a:noFill/>
          <a:ln w="19050" cap="flat" cmpd="sng">
            <a:solidFill>
              <a:srgbClr val="09534E"/>
            </a:solidFill>
            <a:prstDash val="solid"/>
            <a:round/>
            <a:headEnd type="none" w="sm" len="sm"/>
            <a:tailEnd type="none" w="sm" len="sm"/>
          </a:ln>
        </p:spPr>
      </p:cxnSp>
      <p:cxnSp>
        <p:nvCxnSpPr>
          <p:cNvPr id="188" name="Google Shape;188;p29"/>
          <p:cNvCxnSpPr/>
          <p:nvPr/>
        </p:nvCxnSpPr>
        <p:spPr>
          <a:xfrm>
            <a:off x="526500" y="110250"/>
            <a:ext cx="0" cy="95700"/>
          </a:xfrm>
          <a:prstGeom prst="straightConnector1">
            <a:avLst/>
          </a:prstGeom>
          <a:noFill/>
          <a:ln w="19050" cap="flat" cmpd="sng">
            <a:solidFill>
              <a:srgbClr val="09534E"/>
            </a:solidFill>
            <a:prstDash val="solid"/>
            <a:round/>
            <a:headEnd type="none" w="sm" len="sm"/>
            <a:tailEnd type="none" w="sm" len="sm"/>
          </a:ln>
        </p:spPr>
      </p:cxnSp>
      <p:grpSp>
        <p:nvGrpSpPr>
          <p:cNvPr id="189" name="Google Shape;189;p29"/>
          <p:cNvGrpSpPr/>
          <p:nvPr/>
        </p:nvGrpSpPr>
        <p:grpSpPr>
          <a:xfrm>
            <a:off x="0" y="4899300"/>
            <a:ext cx="9147200" cy="107250"/>
            <a:chOff x="0" y="4594500"/>
            <a:chExt cx="9147200" cy="107250"/>
          </a:xfrm>
        </p:grpSpPr>
        <p:cxnSp>
          <p:nvCxnSpPr>
            <p:cNvPr id="190" name="Google Shape;190;p29"/>
            <p:cNvCxnSpPr/>
            <p:nvPr/>
          </p:nvCxnSpPr>
          <p:spPr>
            <a:xfrm rot="10800000">
              <a:off x="0" y="4653900"/>
              <a:ext cx="533400" cy="0"/>
            </a:xfrm>
            <a:prstGeom prst="straightConnector1">
              <a:avLst/>
            </a:prstGeom>
            <a:noFill/>
            <a:ln w="9525" cap="flat" cmpd="sng">
              <a:solidFill>
                <a:srgbClr val="09534E"/>
              </a:solidFill>
              <a:prstDash val="dot"/>
              <a:round/>
              <a:headEnd type="none" w="sm" len="sm"/>
              <a:tailEnd type="none" w="sm" len="sm"/>
            </a:ln>
          </p:spPr>
        </p:cxnSp>
        <p:cxnSp>
          <p:nvCxnSpPr>
            <p:cNvPr id="191" name="Google Shape;191;p29"/>
            <p:cNvCxnSpPr/>
            <p:nvPr/>
          </p:nvCxnSpPr>
          <p:spPr>
            <a:xfrm rot="10800000">
              <a:off x="8610800" y="4642350"/>
              <a:ext cx="536400" cy="0"/>
            </a:xfrm>
            <a:prstGeom prst="straightConnector1">
              <a:avLst/>
            </a:prstGeom>
            <a:noFill/>
            <a:ln w="9525" cap="flat" cmpd="sng">
              <a:solidFill>
                <a:srgbClr val="09534E"/>
              </a:solidFill>
              <a:prstDash val="dot"/>
              <a:round/>
              <a:headEnd type="none" w="sm" len="sm"/>
              <a:tailEnd type="none" w="sm" len="sm"/>
            </a:ln>
          </p:spPr>
        </p:cxnSp>
        <p:cxnSp>
          <p:nvCxnSpPr>
            <p:cNvPr id="192" name="Google Shape;192;p29"/>
            <p:cNvCxnSpPr/>
            <p:nvPr/>
          </p:nvCxnSpPr>
          <p:spPr>
            <a:xfrm>
              <a:off x="8610675" y="4642350"/>
              <a:ext cx="0" cy="0"/>
            </a:xfrm>
            <a:prstGeom prst="straightConnector1">
              <a:avLst/>
            </a:prstGeom>
            <a:noFill/>
            <a:ln w="9525" cap="flat" cmpd="sng">
              <a:solidFill>
                <a:srgbClr val="09534E"/>
              </a:solidFill>
              <a:prstDash val="solid"/>
              <a:round/>
              <a:headEnd type="none" w="sm" len="sm"/>
              <a:tailEnd type="none" w="sm" len="sm"/>
            </a:ln>
          </p:spPr>
        </p:cxnSp>
        <p:cxnSp>
          <p:nvCxnSpPr>
            <p:cNvPr id="193" name="Google Shape;193;p29"/>
            <p:cNvCxnSpPr/>
            <p:nvPr/>
          </p:nvCxnSpPr>
          <p:spPr>
            <a:xfrm>
              <a:off x="8610675" y="4594500"/>
              <a:ext cx="0" cy="95700"/>
            </a:xfrm>
            <a:prstGeom prst="straightConnector1">
              <a:avLst/>
            </a:prstGeom>
            <a:noFill/>
            <a:ln w="19050" cap="flat" cmpd="sng">
              <a:solidFill>
                <a:srgbClr val="09534E"/>
              </a:solidFill>
              <a:prstDash val="solid"/>
              <a:round/>
              <a:headEnd type="none" w="sm" len="sm"/>
              <a:tailEnd type="none" w="sm" len="sm"/>
            </a:ln>
          </p:spPr>
        </p:cxnSp>
        <p:cxnSp>
          <p:nvCxnSpPr>
            <p:cNvPr id="194" name="Google Shape;194;p29"/>
            <p:cNvCxnSpPr/>
            <p:nvPr/>
          </p:nvCxnSpPr>
          <p:spPr>
            <a:xfrm>
              <a:off x="526500" y="4606050"/>
              <a:ext cx="0" cy="95700"/>
            </a:xfrm>
            <a:prstGeom prst="straightConnector1">
              <a:avLst/>
            </a:prstGeom>
            <a:noFill/>
            <a:ln w="19050" cap="flat" cmpd="sng">
              <a:solidFill>
                <a:srgbClr val="09534E"/>
              </a:solidFill>
              <a:prstDash val="solid"/>
              <a:round/>
              <a:headEnd type="none" w="sm" len="sm"/>
              <a:tailEnd type="none" w="sm" len="sm"/>
            </a:ln>
          </p:spPr>
        </p:cxnSp>
      </p:grpSp>
      <p:sp>
        <p:nvSpPr>
          <p:cNvPr id="195" name="Google Shape;195;p29"/>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rgbClr val="09534E"/>
                </a:solidFill>
                <a:latin typeface="Arial"/>
                <a:ea typeface="Arial"/>
                <a:cs typeface="Arial"/>
                <a:sym typeface="Arial"/>
              </a:rPr>
              <a:t>‹#›</a:t>
            </a:fld>
            <a:endParaRPr sz="800" b="1" i="0" u="none" strike="noStrike" cap="none">
              <a:solidFill>
                <a:srgbClr val="09534E"/>
              </a:solidFill>
              <a:latin typeface="Arial"/>
              <a:ea typeface="Arial"/>
              <a:cs typeface="Arial"/>
              <a:sym typeface="Arial"/>
            </a:endParaRPr>
          </a:p>
        </p:txBody>
      </p:sp>
      <p:sp>
        <p:nvSpPr>
          <p:cNvPr id="196" name="Google Shape;196;p29"/>
          <p:cNvSpPr txBox="1"/>
          <p:nvPr/>
        </p:nvSpPr>
        <p:spPr>
          <a:xfrm>
            <a:off x="533400"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rgbClr val="09534E"/>
                </a:solidFill>
                <a:latin typeface="Montserrat"/>
                <a:ea typeface="Montserrat"/>
                <a:cs typeface="Montserrat"/>
                <a:sym typeface="Montserrat"/>
              </a:rPr>
              <a:t>Scenario Modeling </a:t>
            </a:r>
            <a:r>
              <a:rPr lang="en" sz="700" b="0" i="0" u="none" strike="noStrike" cap="none">
                <a:solidFill>
                  <a:srgbClr val="09534E"/>
                </a:solidFill>
                <a:latin typeface="Montserrat"/>
                <a:ea typeface="Montserrat"/>
                <a:cs typeface="Montserrat"/>
                <a:sym typeface="Montserrat"/>
              </a:rPr>
              <a:t>report</a:t>
            </a:r>
            <a:endParaRPr sz="700" b="0" i="0" u="none" strike="noStrike" cap="none">
              <a:solidFill>
                <a:srgbClr val="09534E"/>
              </a:solidFill>
              <a:latin typeface="Montserrat"/>
              <a:ea typeface="Montserrat"/>
              <a:cs typeface="Montserrat"/>
              <a:sym typeface="Montserrat"/>
            </a:endParaRPr>
          </a:p>
        </p:txBody>
      </p:sp>
      <p:sp>
        <p:nvSpPr>
          <p:cNvPr id="197" name="Google Shape;197;p29"/>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r>
              <a:rPr lang="en" sz="700" b="0" i="0" u="none" strike="noStrike" cap="none">
                <a:solidFill>
                  <a:srgbClr val="09534E"/>
                </a:solidFill>
                <a:latin typeface="Montserrat"/>
                <a:ea typeface="Montserrat"/>
                <a:cs typeface="Montserrat"/>
                <a:sym typeface="Montserrat"/>
              </a:rPr>
              <a:t>Livable Cities in </a:t>
            </a:r>
            <a:r>
              <a:rPr lang="en" sz="700" b="1" i="0" u="none" strike="noStrike" cap="none">
                <a:solidFill>
                  <a:srgbClr val="09534E"/>
                </a:solidFill>
                <a:latin typeface="Montserrat"/>
                <a:ea typeface="Montserrat"/>
                <a:cs typeface="Montserrat"/>
                <a:sym typeface="Montserrat"/>
              </a:rPr>
              <a:t>Sri Lanka </a:t>
            </a:r>
            <a:endParaRPr sz="700" b="1" i="0" u="none" strike="noStrike" cap="none">
              <a:solidFill>
                <a:srgbClr val="09534E"/>
              </a:solidFill>
              <a:latin typeface="Montserrat"/>
              <a:ea typeface="Montserrat"/>
              <a:cs typeface="Montserrat"/>
              <a:sym typeface="Montserrat"/>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01 - Text">
  <p:cSld name="SECTION_HEADER_1">
    <p:spTree>
      <p:nvGrpSpPr>
        <p:cNvPr id="1" name="Shape 198"/>
        <p:cNvGrpSpPr/>
        <p:nvPr/>
      </p:nvGrpSpPr>
      <p:grpSpPr>
        <a:xfrm>
          <a:off x="0" y="0"/>
          <a:ext cx="0" cy="0"/>
          <a:chOff x="0" y="0"/>
          <a:chExt cx="0" cy="0"/>
        </a:xfrm>
      </p:grpSpPr>
      <p:pic>
        <p:nvPicPr>
          <p:cNvPr id="199" name="Google Shape;199;p30"/>
          <p:cNvPicPr preferRelativeResize="0"/>
          <p:nvPr/>
        </p:nvPicPr>
        <p:blipFill rotWithShape="1">
          <a:blip r:embed="rId2">
            <a:alphaModFix/>
          </a:blip>
          <a:srcRect l="99" r="98"/>
          <a:stretch/>
        </p:blipFill>
        <p:spPr>
          <a:xfrm>
            <a:off x="0" y="0"/>
            <a:ext cx="9144003" cy="5153685"/>
          </a:xfrm>
          <a:prstGeom prst="rect">
            <a:avLst/>
          </a:prstGeom>
          <a:noFill/>
          <a:ln>
            <a:noFill/>
          </a:ln>
        </p:spPr>
      </p:pic>
      <p:cxnSp>
        <p:nvCxnSpPr>
          <p:cNvPr id="200" name="Google Shape;200;p30"/>
          <p:cNvCxnSpPr/>
          <p:nvPr/>
        </p:nvCxnSpPr>
        <p:spPr>
          <a:xfrm rot="10800000">
            <a:off x="0" y="158100"/>
            <a:ext cx="533400" cy="0"/>
          </a:xfrm>
          <a:prstGeom prst="straightConnector1">
            <a:avLst/>
          </a:prstGeom>
          <a:noFill/>
          <a:ln w="9525" cap="flat" cmpd="sng">
            <a:solidFill>
              <a:srgbClr val="FDBD29"/>
            </a:solidFill>
            <a:prstDash val="dot"/>
            <a:round/>
            <a:headEnd type="none" w="sm" len="sm"/>
            <a:tailEnd type="none" w="sm" len="sm"/>
          </a:ln>
        </p:spPr>
      </p:cxnSp>
      <p:cxnSp>
        <p:nvCxnSpPr>
          <p:cNvPr id="201" name="Google Shape;201;p30"/>
          <p:cNvCxnSpPr/>
          <p:nvPr/>
        </p:nvCxnSpPr>
        <p:spPr>
          <a:xfrm rot="10800000">
            <a:off x="8610800" y="146550"/>
            <a:ext cx="536400" cy="0"/>
          </a:xfrm>
          <a:prstGeom prst="straightConnector1">
            <a:avLst/>
          </a:prstGeom>
          <a:noFill/>
          <a:ln w="9525" cap="flat" cmpd="sng">
            <a:solidFill>
              <a:srgbClr val="FDBD29"/>
            </a:solidFill>
            <a:prstDash val="dot"/>
            <a:round/>
            <a:headEnd type="none" w="sm" len="sm"/>
            <a:tailEnd type="none" w="sm" len="sm"/>
          </a:ln>
        </p:spPr>
      </p:cxnSp>
      <p:cxnSp>
        <p:nvCxnSpPr>
          <p:cNvPr id="202" name="Google Shape;202;p30"/>
          <p:cNvCxnSpPr/>
          <p:nvPr/>
        </p:nvCxnSpPr>
        <p:spPr>
          <a:xfrm>
            <a:off x="8610675" y="146550"/>
            <a:ext cx="0" cy="0"/>
          </a:xfrm>
          <a:prstGeom prst="straightConnector1">
            <a:avLst/>
          </a:prstGeom>
          <a:noFill/>
          <a:ln w="9525" cap="flat" cmpd="sng">
            <a:solidFill>
              <a:srgbClr val="04008E"/>
            </a:solidFill>
            <a:prstDash val="solid"/>
            <a:round/>
            <a:headEnd type="none" w="sm" len="sm"/>
            <a:tailEnd type="none" w="sm" len="sm"/>
          </a:ln>
        </p:spPr>
      </p:cxnSp>
      <p:cxnSp>
        <p:nvCxnSpPr>
          <p:cNvPr id="203" name="Google Shape;203;p30"/>
          <p:cNvCxnSpPr/>
          <p:nvPr/>
        </p:nvCxnSpPr>
        <p:spPr>
          <a:xfrm>
            <a:off x="8610675" y="98700"/>
            <a:ext cx="0" cy="95700"/>
          </a:xfrm>
          <a:prstGeom prst="straightConnector1">
            <a:avLst/>
          </a:prstGeom>
          <a:noFill/>
          <a:ln w="19050" cap="flat" cmpd="sng">
            <a:solidFill>
              <a:srgbClr val="FDBD29"/>
            </a:solidFill>
            <a:prstDash val="solid"/>
            <a:round/>
            <a:headEnd type="none" w="sm" len="sm"/>
            <a:tailEnd type="none" w="sm" len="sm"/>
          </a:ln>
        </p:spPr>
      </p:cxnSp>
      <p:cxnSp>
        <p:nvCxnSpPr>
          <p:cNvPr id="204" name="Google Shape;204;p30"/>
          <p:cNvCxnSpPr/>
          <p:nvPr/>
        </p:nvCxnSpPr>
        <p:spPr>
          <a:xfrm>
            <a:off x="526500" y="110250"/>
            <a:ext cx="0" cy="95700"/>
          </a:xfrm>
          <a:prstGeom prst="straightConnector1">
            <a:avLst/>
          </a:prstGeom>
          <a:noFill/>
          <a:ln w="19050" cap="flat" cmpd="sng">
            <a:solidFill>
              <a:srgbClr val="FDBD29"/>
            </a:solidFill>
            <a:prstDash val="solid"/>
            <a:round/>
            <a:headEnd type="none" w="sm" len="sm"/>
            <a:tailEnd type="none" w="sm" len="sm"/>
          </a:ln>
        </p:spPr>
      </p:cxnSp>
      <p:grpSp>
        <p:nvGrpSpPr>
          <p:cNvPr id="205" name="Google Shape;205;p30"/>
          <p:cNvGrpSpPr/>
          <p:nvPr/>
        </p:nvGrpSpPr>
        <p:grpSpPr>
          <a:xfrm>
            <a:off x="0" y="4899300"/>
            <a:ext cx="9147200" cy="107250"/>
            <a:chOff x="0" y="4594500"/>
            <a:chExt cx="9147200" cy="107250"/>
          </a:xfrm>
        </p:grpSpPr>
        <p:cxnSp>
          <p:nvCxnSpPr>
            <p:cNvPr id="206" name="Google Shape;206;p30"/>
            <p:cNvCxnSpPr/>
            <p:nvPr/>
          </p:nvCxnSpPr>
          <p:spPr>
            <a:xfrm rot="10800000">
              <a:off x="0" y="4653900"/>
              <a:ext cx="533400" cy="0"/>
            </a:xfrm>
            <a:prstGeom prst="straightConnector1">
              <a:avLst/>
            </a:prstGeom>
            <a:noFill/>
            <a:ln w="9525" cap="flat" cmpd="sng">
              <a:solidFill>
                <a:srgbClr val="FDBD29"/>
              </a:solidFill>
              <a:prstDash val="dot"/>
              <a:round/>
              <a:headEnd type="none" w="sm" len="sm"/>
              <a:tailEnd type="none" w="sm" len="sm"/>
            </a:ln>
          </p:spPr>
        </p:cxnSp>
        <p:cxnSp>
          <p:nvCxnSpPr>
            <p:cNvPr id="207" name="Google Shape;207;p30"/>
            <p:cNvCxnSpPr/>
            <p:nvPr/>
          </p:nvCxnSpPr>
          <p:spPr>
            <a:xfrm rot="10800000">
              <a:off x="8610800" y="4642350"/>
              <a:ext cx="536400" cy="0"/>
            </a:xfrm>
            <a:prstGeom prst="straightConnector1">
              <a:avLst/>
            </a:prstGeom>
            <a:noFill/>
            <a:ln w="9525" cap="flat" cmpd="sng">
              <a:solidFill>
                <a:srgbClr val="FDBD29"/>
              </a:solidFill>
              <a:prstDash val="dot"/>
              <a:round/>
              <a:headEnd type="none" w="sm" len="sm"/>
              <a:tailEnd type="none" w="sm" len="sm"/>
            </a:ln>
          </p:spPr>
        </p:cxnSp>
        <p:cxnSp>
          <p:nvCxnSpPr>
            <p:cNvPr id="208" name="Google Shape;208;p30"/>
            <p:cNvCxnSpPr/>
            <p:nvPr/>
          </p:nvCxnSpPr>
          <p:spPr>
            <a:xfrm>
              <a:off x="8610675" y="4642350"/>
              <a:ext cx="0" cy="0"/>
            </a:xfrm>
            <a:prstGeom prst="straightConnector1">
              <a:avLst/>
            </a:prstGeom>
            <a:noFill/>
            <a:ln w="9525" cap="flat" cmpd="sng">
              <a:solidFill>
                <a:srgbClr val="FDBD29"/>
              </a:solidFill>
              <a:prstDash val="solid"/>
              <a:round/>
              <a:headEnd type="none" w="sm" len="sm"/>
              <a:tailEnd type="none" w="sm" len="sm"/>
            </a:ln>
          </p:spPr>
        </p:cxnSp>
        <p:cxnSp>
          <p:nvCxnSpPr>
            <p:cNvPr id="209" name="Google Shape;209;p30"/>
            <p:cNvCxnSpPr/>
            <p:nvPr/>
          </p:nvCxnSpPr>
          <p:spPr>
            <a:xfrm>
              <a:off x="8610675" y="4594500"/>
              <a:ext cx="0" cy="95700"/>
            </a:xfrm>
            <a:prstGeom prst="straightConnector1">
              <a:avLst/>
            </a:prstGeom>
            <a:noFill/>
            <a:ln w="19050" cap="flat" cmpd="sng">
              <a:solidFill>
                <a:srgbClr val="FDBD29"/>
              </a:solidFill>
              <a:prstDash val="solid"/>
              <a:round/>
              <a:headEnd type="none" w="sm" len="sm"/>
              <a:tailEnd type="none" w="sm" len="sm"/>
            </a:ln>
          </p:spPr>
        </p:cxnSp>
        <p:cxnSp>
          <p:nvCxnSpPr>
            <p:cNvPr id="210" name="Google Shape;210;p30"/>
            <p:cNvCxnSpPr/>
            <p:nvPr/>
          </p:nvCxnSpPr>
          <p:spPr>
            <a:xfrm>
              <a:off x="526500" y="4606050"/>
              <a:ext cx="0" cy="95700"/>
            </a:xfrm>
            <a:prstGeom prst="straightConnector1">
              <a:avLst/>
            </a:prstGeom>
            <a:noFill/>
            <a:ln w="19050" cap="flat" cmpd="sng">
              <a:solidFill>
                <a:srgbClr val="FDBD29"/>
              </a:solidFill>
              <a:prstDash val="solid"/>
              <a:round/>
              <a:headEnd type="none" w="sm" len="sm"/>
              <a:tailEnd type="none" w="sm" len="sm"/>
            </a:ln>
          </p:spPr>
        </p:cxnSp>
      </p:grpSp>
      <p:sp>
        <p:nvSpPr>
          <p:cNvPr id="211" name="Google Shape;211;p30"/>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rgbClr val="FDBD29"/>
                </a:solidFill>
                <a:latin typeface="Arial"/>
                <a:ea typeface="Arial"/>
                <a:cs typeface="Arial"/>
                <a:sym typeface="Arial"/>
              </a:rPr>
              <a:t>‹#›</a:t>
            </a:fld>
            <a:endParaRPr sz="800" b="1" i="0" u="none" strike="noStrike" cap="none">
              <a:solidFill>
                <a:srgbClr val="FDBD29"/>
              </a:solidFill>
              <a:latin typeface="Arial"/>
              <a:ea typeface="Arial"/>
              <a:cs typeface="Arial"/>
              <a:sym typeface="Arial"/>
            </a:endParaRPr>
          </a:p>
        </p:txBody>
      </p:sp>
      <p:sp>
        <p:nvSpPr>
          <p:cNvPr id="212" name="Google Shape;212;p30"/>
          <p:cNvSpPr txBox="1"/>
          <p:nvPr/>
        </p:nvSpPr>
        <p:spPr>
          <a:xfrm>
            <a:off x="533400"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rgbClr val="FDBD29"/>
                </a:solidFill>
                <a:latin typeface="Montserrat"/>
                <a:ea typeface="Montserrat"/>
                <a:cs typeface="Montserrat"/>
                <a:sym typeface="Montserrat"/>
              </a:rPr>
              <a:t>Scenario Modeling </a:t>
            </a:r>
            <a:r>
              <a:rPr lang="en" sz="700" b="0" i="0" u="none" strike="noStrike" cap="none">
                <a:solidFill>
                  <a:srgbClr val="FDBD29"/>
                </a:solidFill>
                <a:latin typeface="Montserrat"/>
                <a:ea typeface="Montserrat"/>
                <a:cs typeface="Montserrat"/>
                <a:sym typeface="Montserrat"/>
              </a:rPr>
              <a:t>report</a:t>
            </a:r>
            <a:endParaRPr sz="700" b="0" i="0" u="none" strike="noStrike" cap="none">
              <a:solidFill>
                <a:srgbClr val="FDBD29"/>
              </a:solidFill>
              <a:latin typeface="Montserrat"/>
              <a:ea typeface="Montserrat"/>
              <a:cs typeface="Montserrat"/>
              <a:sym typeface="Montserrat"/>
            </a:endParaRPr>
          </a:p>
        </p:txBody>
      </p:sp>
      <p:sp>
        <p:nvSpPr>
          <p:cNvPr id="213" name="Google Shape;213;p30"/>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r>
              <a:rPr lang="en" sz="700" b="0" i="0" u="none" strike="noStrike" cap="none">
                <a:solidFill>
                  <a:srgbClr val="FDBD29"/>
                </a:solidFill>
                <a:latin typeface="Montserrat"/>
                <a:ea typeface="Montserrat"/>
                <a:cs typeface="Montserrat"/>
                <a:sym typeface="Montserrat"/>
              </a:rPr>
              <a:t>Livable Cities in </a:t>
            </a:r>
            <a:r>
              <a:rPr lang="en" sz="700" b="1" i="0" u="none" strike="noStrike" cap="none">
                <a:solidFill>
                  <a:srgbClr val="FDBD29"/>
                </a:solidFill>
                <a:latin typeface="Montserrat"/>
                <a:ea typeface="Montserrat"/>
                <a:cs typeface="Montserrat"/>
                <a:sym typeface="Montserrat"/>
              </a:rPr>
              <a:t>Sri Lanka </a:t>
            </a:r>
            <a:endParaRPr sz="700" b="1" i="0" u="none" strike="noStrike" cap="none">
              <a:solidFill>
                <a:srgbClr val="FDBD29"/>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389">
          <p15:clr>
            <a:srgbClr val="FA7B17"/>
          </p15:clr>
        </p15:guide>
        <p15:guide id="2" pos="5368">
          <p15:clr>
            <a:srgbClr val="FA7B17"/>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1 1">
  <p:cSld name="TITLE_AND_BODY_1_1">
    <p:spTree>
      <p:nvGrpSpPr>
        <p:cNvPr id="1" name="Shape 214"/>
        <p:cNvGrpSpPr/>
        <p:nvPr/>
      </p:nvGrpSpPr>
      <p:grpSpPr>
        <a:xfrm>
          <a:off x="0" y="0"/>
          <a:ext cx="0" cy="0"/>
          <a:chOff x="0" y="0"/>
          <a:chExt cx="0" cy="0"/>
        </a:xfrm>
      </p:grpSpPr>
      <p:sp>
        <p:nvSpPr>
          <p:cNvPr id="215" name="Google Shape;215;p31"/>
          <p:cNvSpPr/>
          <p:nvPr/>
        </p:nvSpPr>
        <p:spPr>
          <a:xfrm>
            <a:off x="0" y="-7125"/>
            <a:ext cx="9150300" cy="5150700"/>
          </a:xfrm>
          <a:prstGeom prst="rect">
            <a:avLst/>
          </a:prstGeom>
          <a:solidFill>
            <a:srgbClr val="EFEFE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pic>
        <p:nvPicPr>
          <p:cNvPr id="216" name="Google Shape;216;p31"/>
          <p:cNvPicPr preferRelativeResize="0"/>
          <p:nvPr/>
        </p:nvPicPr>
        <p:blipFill rotWithShape="1">
          <a:blip r:embed="rId2">
            <a:alphaModFix/>
          </a:blip>
          <a:srcRect l="910" t="56735" b="12010"/>
          <a:stretch/>
        </p:blipFill>
        <p:spPr>
          <a:xfrm>
            <a:off x="83825" y="4945375"/>
            <a:ext cx="9092326" cy="198125"/>
          </a:xfrm>
          <a:prstGeom prst="rect">
            <a:avLst/>
          </a:prstGeom>
          <a:noFill/>
          <a:ln>
            <a:noFill/>
          </a:ln>
        </p:spPr>
      </p:pic>
      <p:sp>
        <p:nvSpPr>
          <p:cNvPr id="217" name="Google Shape;217;p31"/>
          <p:cNvSpPr txBox="1"/>
          <p:nvPr/>
        </p:nvSpPr>
        <p:spPr>
          <a:xfrm>
            <a:off x="8186738" y="4625119"/>
            <a:ext cx="573900" cy="3936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700"/>
              <a:buFont typeface="Arial"/>
              <a:buNone/>
            </a:pPr>
            <a:fld id="{00000000-1234-1234-1234-123412341234}" type="slidenum">
              <a:rPr lang="en" sz="700" b="1" i="0" u="none" strike="noStrike" cap="none">
                <a:solidFill>
                  <a:srgbClr val="595959"/>
                </a:solidFill>
                <a:latin typeface="Arial"/>
                <a:ea typeface="Arial"/>
                <a:cs typeface="Arial"/>
                <a:sym typeface="Arial"/>
              </a:rPr>
              <a:t>‹#›</a:t>
            </a:fld>
            <a:endParaRPr sz="700" b="1" i="0" u="none" strike="noStrike" cap="none">
              <a:solidFill>
                <a:srgbClr val="595959"/>
              </a:solidFill>
              <a:latin typeface="Arial"/>
              <a:ea typeface="Arial"/>
              <a:cs typeface="Arial"/>
              <a:sym typeface="Arial"/>
            </a:endParaRPr>
          </a:p>
        </p:txBody>
      </p:sp>
      <p:sp>
        <p:nvSpPr>
          <p:cNvPr id="218" name="Google Shape;218;p31"/>
          <p:cNvSpPr/>
          <p:nvPr/>
        </p:nvSpPr>
        <p:spPr>
          <a:xfrm>
            <a:off x="5210484" y="137044"/>
            <a:ext cx="3570600" cy="1617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600"/>
              <a:buFont typeface="Arial"/>
              <a:buNone/>
            </a:pPr>
            <a:r>
              <a:rPr lang="en" sz="600" b="1" i="0" u="none" strike="noStrike" cap="none">
                <a:solidFill>
                  <a:srgbClr val="009ED9"/>
                </a:solidFill>
                <a:latin typeface="Arial"/>
                <a:ea typeface="Arial"/>
                <a:cs typeface="Arial"/>
                <a:sym typeface="Arial"/>
              </a:rPr>
              <a:t>Housing, Climate Change and Development in </a:t>
            </a:r>
            <a:r>
              <a:rPr lang="en" sz="600" b="1" i="0" u="none" strike="noStrike" cap="none">
                <a:solidFill>
                  <a:srgbClr val="002244"/>
                </a:solidFill>
                <a:latin typeface="Arial"/>
                <a:ea typeface="Arial"/>
                <a:cs typeface="Arial"/>
                <a:sym typeface="Arial"/>
              </a:rPr>
              <a:t>Maldives</a:t>
            </a:r>
            <a:endParaRPr sz="1000" b="0" i="0" u="none" strike="noStrike" cap="none">
              <a:solidFill>
                <a:srgbClr val="002244"/>
              </a:solidFill>
              <a:latin typeface="Arial"/>
              <a:ea typeface="Arial"/>
              <a:cs typeface="Arial"/>
              <a:sym typeface="Arial"/>
            </a:endParaRPr>
          </a:p>
        </p:txBody>
      </p:sp>
      <p:cxnSp>
        <p:nvCxnSpPr>
          <p:cNvPr id="219" name="Google Shape;219;p31"/>
          <p:cNvCxnSpPr/>
          <p:nvPr/>
        </p:nvCxnSpPr>
        <p:spPr>
          <a:xfrm rot="10800000">
            <a:off x="8866800" y="217819"/>
            <a:ext cx="277200" cy="0"/>
          </a:xfrm>
          <a:prstGeom prst="straightConnector1">
            <a:avLst/>
          </a:prstGeom>
          <a:noFill/>
          <a:ln w="9525" cap="flat" cmpd="sng">
            <a:solidFill>
              <a:srgbClr val="009ED9"/>
            </a:solidFill>
            <a:prstDash val="solid"/>
            <a:round/>
            <a:headEnd type="none" w="sm" len="sm"/>
            <a:tailEnd type="none" w="sm" len="sm"/>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5 - Blank">
  <p:cSld name="ONE_COLUMN_TEXT_1">
    <p:spTree>
      <p:nvGrpSpPr>
        <p:cNvPr id="1" name="Shape 19"/>
        <p:cNvGrpSpPr/>
        <p:nvPr/>
      </p:nvGrpSpPr>
      <p:grpSpPr>
        <a:xfrm>
          <a:off x="0" y="0"/>
          <a:ext cx="0" cy="0"/>
          <a:chOff x="0" y="0"/>
          <a:chExt cx="0" cy="0"/>
        </a:xfrm>
      </p:grpSpPr>
      <p:sp>
        <p:nvSpPr>
          <p:cNvPr id="20" name="Google Shape;20;p23"/>
          <p:cNvSpPr txBox="1"/>
          <p:nvPr/>
        </p:nvSpPr>
        <p:spPr>
          <a:xfrm rot="-5400000">
            <a:off x="1093225" y="2111600"/>
            <a:ext cx="3377100" cy="1119600"/>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3500"/>
              <a:buFont typeface="Arial"/>
              <a:buNone/>
            </a:pPr>
            <a:r>
              <a:rPr lang="en" sz="3500" b="1" i="0" u="none" strike="noStrike" cap="none">
                <a:solidFill>
                  <a:schemeClr val="dk1"/>
                </a:solidFill>
                <a:latin typeface="Montserrat"/>
                <a:ea typeface="Montserrat"/>
                <a:cs typeface="Montserrat"/>
                <a:sym typeface="Montserrat"/>
              </a:rPr>
              <a:t>Content</a:t>
            </a:r>
            <a:endParaRPr sz="3500" b="1" i="0" u="none" strike="noStrike" cap="none">
              <a:solidFill>
                <a:schemeClr val="dk1"/>
              </a:solidFill>
              <a:latin typeface="Arial"/>
              <a:ea typeface="Arial"/>
              <a:cs typeface="Arial"/>
              <a:sym typeface="Arial"/>
            </a:endParaRPr>
          </a:p>
        </p:txBody>
      </p:sp>
      <p:pic>
        <p:nvPicPr>
          <p:cNvPr id="21" name="Google Shape;21;p23"/>
          <p:cNvPicPr preferRelativeResize="0"/>
          <p:nvPr/>
        </p:nvPicPr>
        <p:blipFill rotWithShape="1">
          <a:blip r:embed="rId2">
            <a:alphaModFix/>
          </a:blip>
          <a:srcRect/>
          <a:stretch/>
        </p:blipFill>
        <p:spPr>
          <a:xfrm rot="-5400000">
            <a:off x="-707825" y="1540200"/>
            <a:ext cx="3673301" cy="2262400"/>
          </a:xfrm>
          <a:prstGeom prst="rect">
            <a:avLst/>
          </a:prstGeom>
          <a:noFill/>
          <a:ln>
            <a:noFill/>
          </a:ln>
        </p:spPr>
      </p:pic>
      <p:cxnSp>
        <p:nvCxnSpPr>
          <p:cNvPr id="22" name="Google Shape;22;p23"/>
          <p:cNvCxnSpPr/>
          <p:nvPr/>
        </p:nvCxnSpPr>
        <p:spPr>
          <a:xfrm rot="10800000">
            <a:off x="2260025" y="814100"/>
            <a:ext cx="0" cy="3714600"/>
          </a:xfrm>
          <a:prstGeom prst="straightConnector1">
            <a:avLst/>
          </a:prstGeom>
          <a:noFill/>
          <a:ln w="76200" cap="flat" cmpd="sng">
            <a:solidFill>
              <a:srgbClr val="E82265"/>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pos="466">
          <p15:clr>
            <a:srgbClr val="FA7B17"/>
          </p15:clr>
        </p15:guide>
        <p15:guide id="2" orient="horz" pos="473">
          <p15:clr>
            <a:srgbClr val="FA7B17"/>
          </p15:clr>
        </p15:guide>
        <p15:guide id="3" pos="5696">
          <p15:clr>
            <a:srgbClr val="FA7B17"/>
          </p15:clr>
        </p15:guide>
        <p15:guide id="4" orient="horz" pos="748">
          <p15:clr>
            <a:srgbClr val="FA7B17"/>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00 - Cover 1 1">
  <p:cSld name="TITLE_1_1">
    <p:spTree>
      <p:nvGrpSpPr>
        <p:cNvPr id="1" name="Shape 23"/>
        <p:cNvGrpSpPr/>
        <p:nvPr/>
      </p:nvGrpSpPr>
      <p:grpSpPr>
        <a:xfrm>
          <a:off x="0" y="0"/>
          <a:ext cx="0" cy="0"/>
          <a:chOff x="0" y="0"/>
          <a:chExt cx="0" cy="0"/>
        </a:xfrm>
      </p:grpSpPr>
      <p:sp>
        <p:nvSpPr>
          <p:cNvPr id="24" name="Google Shape;24;p24"/>
          <p:cNvSpPr/>
          <p:nvPr/>
        </p:nvSpPr>
        <p:spPr>
          <a:xfrm>
            <a:off x="0" y="0"/>
            <a:ext cx="9144000" cy="5143500"/>
          </a:xfrm>
          <a:prstGeom prst="rect">
            <a:avLst/>
          </a:prstGeom>
          <a:solidFill>
            <a:srgbClr val="CCCCC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 name="Google Shape;25;p24"/>
          <p:cNvSpPr/>
          <p:nvPr/>
        </p:nvSpPr>
        <p:spPr>
          <a:xfrm>
            <a:off x="4088700" y="673600"/>
            <a:ext cx="1123200" cy="1123200"/>
          </a:xfrm>
          <a:prstGeom prst="ellipse">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26" name="Google Shape;26;p24"/>
          <p:cNvCxnSpPr>
            <a:stCxn id="25" idx="4"/>
          </p:cNvCxnSpPr>
          <p:nvPr/>
        </p:nvCxnSpPr>
        <p:spPr>
          <a:xfrm>
            <a:off x="4650300" y="1796800"/>
            <a:ext cx="0" cy="324000"/>
          </a:xfrm>
          <a:prstGeom prst="straightConnector1">
            <a:avLst/>
          </a:prstGeom>
          <a:noFill/>
          <a:ln w="9525" cap="flat" cmpd="sng">
            <a:solidFill>
              <a:schemeClr val="lt1"/>
            </a:solidFill>
            <a:prstDash val="solid"/>
            <a:round/>
            <a:headEnd type="none" w="sm" len="sm"/>
            <a:tailEnd type="none" w="sm" len="sm"/>
          </a:ln>
        </p:spPr>
      </p:cxnSp>
      <p:cxnSp>
        <p:nvCxnSpPr>
          <p:cNvPr id="27" name="Google Shape;27;p24"/>
          <p:cNvCxnSpPr/>
          <p:nvPr/>
        </p:nvCxnSpPr>
        <p:spPr>
          <a:xfrm>
            <a:off x="4648200" y="3789000"/>
            <a:ext cx="0" cy="361200"/>
          </a:xfrm>
          <a:prstGeom prst="straightConnector1">
            <a:avLst/>
          </a:prstGeom>
          <a:noFill/>
          <a:ln w="9525" cap="flat" cmpd="sng">
            <a:solidFill>
              <a:schemeClr val="lt1"/>
            </a:solidFill>
            <a:prstDash val="solid"/>
            <a:round/>
            <a:headEnd type="none" w="sm" len="sm"/>
            <a:tailEnd type="none" w="sm" len="sm"/>
          </a:ln>
        </p:spPr>
      </p:cxnSp>
      <p:cxnSp>
        <p:nvCxnSpPr>
          <p:cNvPr id="28" name="Google Shape;28;p24"/>
          <p:cNvCxnSpPr/>
          <p:nvPr/>
        </p:nvCxnSpPr>
        <p:spPr>
          <a:xfrm>
            <a:off x="3372450" y="3789000"/>
            <a:ext cx="2555700" cy="0"/>
          </a:xfrm>
          <a:prstGeom prst="straightConnector1">
            <a:avLst/>
          </a:prstGeom>
          <a:noFill/>
          <a:ln w="38100" cap="flat" cmpd="sng">
            <a:solidFill>
              <a:srgbClr val="E82265"/>
            </a:solidFill>
            <a:prstDash val="solid"/>
            <a:round/>
            <a:headEnd type="none" w="sm" len="sm"/>
            <a:tailEnd type="none" w="sm" len="sm"/>
          </a:ln>
        </p:spPr>
      </p:cxnSp>
      <p:pic>
        <p:nvPicPr>
          <p:cNvPr id="29" name="Google Shape;29;p24"/>
          <p:cNvPicPr preferRelativeResize="0"/>
          <p:nvPr/>
        </p:nvPicPr>
        <p:blipFill rotWithShape="1">
          <a:blip r:embed="rId2">
            <a:alphaModFix amt="23000"/>
          </a:blip>
          <a:srcRect/>
          <a:stretch/>
        </p:blipFill>
        <p:spPr>
          <a:xfrm>
            <a:off x="0" y="0"/>
            <a:ext cx="3711051" cy="5143501"/>
          </a:xfrm>
          <a:prstGeom prst="rect">
            <a:avLst/>
          </a:prstGeom>
          <a:noFill/>
          <a:ln>
            <a:noFill/>
          </a:ln>
        </p:spPr>
      </p:pic>
      <p:pic>
        <p:nvPicPr>
          <p:cNvPr id="30" name="Google Shape;30;p24"/>
          <p:cNvPicPr preferRelativeResize="0"/>
          <p:nvPr/>
        </p:nvPicPr>
        <p:blipFill rotWithShape="1">
          <a:blip r:embed="rId3">
            <a:alphaModFix amt="23000"/>
          </a:blip>
          <a:srcRect/>
          <a:stretch/>
        </p:blipFill>
        <p:spPr>
          <a:xfrm rot="10800000">
            <a:off x="4932446" y="2625"/>
            <a:ext cx="4211560" cy="514350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02 - Text">
  <p:cSld name="ONE_COLUMN_TEXT">
    <p:spTree>
      <p:nvGrpSpPr>
        <p:cNvPr id="1" name="Shape 31"/>
        <p:cNvGrpSpPr/>
        <p:nvPr/>
      </p:nvGrpSpPr>
      <p:grpSpPr>
        <a:xfrm>
          <a:off x="0" y="0"/>
          <a:ext cx="0" cy="0"/>
          <a:chOff x="0" y="0"/>
          <a:chExt cx="0" cy="0"/>
        </a:xfrm>
      </p:grpSpPr>
      <p:sp>
        <p:nvSpPr>
          <p:cNvPr id="32" name="Google Shape;32;p25"/>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33" name="Google Shape;33;p25"/>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34" name="Google Shape;34;p25"/>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35" name="Google Shape;35;p25"/>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36" name="Google Shape;36;p25"/>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37" name="Google Shape;37;p25"/>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38" name="Google Shape;38;p25"/>
          <p:cNvGrpSpPr/>
          <p:nvPr/>
        </p:nvGrpSpPr>
        <p:grpSpPr>
          <a:xfrm>
            <a:off x="0" y="4899300"/>
            <a:ext cx="9147200" cy="107250"/>
            <a:chOff x="0" y="4594500"/>
            <a:chExt cx="9147200" cy="107250"/>
          </a:xfrm>
        </p:grpSpPr>
        <p:cxnSp>
          <p:nvCxnSpPr>
            <p:cNvPr id="39" name="Google Shape;39;p25"/>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cxnSp>
          <p:nvCxnSpPr>
            <p:cNvPr id="40" name="Google Shape;40;p25"/>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41" name="Google Shape;41;p25"/>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42" name="Google Shape;42;p25"/>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43" name="Google Shape;43;p25"/>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grpSp>
      <p:sp>
        <p:nvSpPr>
          <p:cNvPr id="44" name="Google Shape;44;p25"/>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sp>
        <p:nvSpPr>
          <p:cNvPr id="45" name="Google Shape;45;p25"/>
          <p:cNvSpPr txBox="1"/>
          <p:nvPr/>
        </p:nvSpPr>
        <p:spPr>
          <a:xfrm>
            <a:off x="471416"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
        <p:nvSpPr>
          <p:cNvPr id="46" name="Google Shape;46;p25"/>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endParaRPr sz="700" b="1" i="0" u="none" strike="noStrike" cap="none" dirty="0">
              <a:solidFill>
                <a:schemeClr val="dk1"/>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02 - Text 2">
  <p:cSld name="ONE_COLUMN_TEXT_3">
    <p:spTree>
      <p:nvGrpSpPr>
        <p:cNvPr id="1" name="Shape 47"/>
        <p:cNvGrpSpPr/>
        <p:nvPr/>
      </p:nvGrpSpPr>
      <p:grpSpPr>
        <a:xfrm>
          <a:off x="0" y="0"/>
          <a:ext cx="0" cy="0"/>
          <a:chOff x="0" y="0"/>
          <a:chExt cx="0" cy="0"/>
        </a:xfrm>
      </p:grpSpPr>
      <p:sp>
        <p:nvSpPr>
          <p:cNvPr id="48" name="Google Shape;48;g31a6cb92aab_0_16"/>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49" name="Google Shape;49;g31a6cb92aab_0_16"/>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50" name="Google Shape;50;g31a6cb92aab_0_16"/>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51" name="Google Shape;51;g31a6cb92aab_0_16"/>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52" name="Google Shape;52;g31a6cb92aab_0_16"/>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53" name="Google Shape;53;g31a6cb92aab_0_16"/>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54" name="Google Shape;54;g31a6cb92aab_0_16"/>
          <p:cNvGrpSpPr/>
          <p:nvPr/>
        </p:nvGrpSpPr>
        <p:grpSpPr>
          <a:xfrm>
            <a:off x="0" y="4899300"/>
            <a:ext cx="9147200" cy="107250"/>
            <a:chOff x="0" y="4594500"/>
            <a:chExt cx="9147200" cy="107250"/>
          </a:xfrm>
        </p:grpSpPr>
        <p:cxnSp>
          <p:nvCxnSpPr>
            <p:cNvPr id="55" name="Google Shape;55;g31a6cb92aab_0_16"/>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cxnSp>
          <p:nvCxnSpPr>
            <p:cNvPr id="56" name="Google Shape;56;g31a6cb92aab_0_16"/>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57" name="Google Shape;57;g31a6cb92aab_0_16"/>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58" name="Google Shape;58;g31a6cb92aab_0_16"/>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59" name="Google Shape;59;g31a6cb92aab_0_16"/>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grpSp>
      <p:sp>
        <p:nvSpPr>
          <p:cNvPr id="60" name="Google Shape;60;g31a6cb92aab_0_16"/>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sp>
        <p:nvSpPr>
          <p:cNvPr id="61" name="Google Shape;61;g31a6cb92aab_0_16"/>
          <p:cNvSpPr txBox="1"/>
          <p:nvPr/>
        </p:nvSpPr>
        <p:spPr>
          <a:xfrm>
            <a:off x="471416"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
        <p:nvSpPr>
          <p:cNvPr id="62" name="Google Shape;62;g31a6cb92aab_0_16"/>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endParaRPr sz="700" b="1" i="0" u="none" strike="noStrike" cap="none" dirty="0">
              <a:solidFill>
                <a:schemeClr val="dk1"/>
              </a:solidFill>
              <a:latin typeface="Montserrat"/>
              <a:ea typeface="Montserrat"/>
              <a:cs typeface="Montserrat"/>
              <a:sym typeface="Montserrat"/>
            </a:endParaRPr>
          </a:p>
        </p:txBody>
      </p:sp>
      <p:cxnSp>
        <p:nvCxnSpPr>
          <p:cNvPr id="65" name="Google Shape;65;g31a6cb92aab_0_16"/>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cxnSp>
        <p:nvCxnSpPr>
          <p:cNvPr id="67" name="Google Shape;67;g31a6cb92aab_0_16"/>
          <p:cNvCxnSpPr/>
          <p:nvPr/>
        </p:nvCxnSpPr>
        <p:spPr>
          <a:xfrm rot="10800000">
            <a:off x="4385908" y="4018800"/>
            <a:ext cx="4200" cy="723600"/>
          </a:xfrm>
          <a:prstGeom prst="straightConnector1">
            <a:avLst/>
          </a:prstGeom>
          <a:noFill/>
          <a:ln w="9525" cap="flat" cmpd="sng">
            <a:solidFill>
              <a:srgbClr val="E82265"/>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02 - Text 2 1">
  <p:cSld name="ONE_COLUMN_TEXT_3_1">
    <p:spTree>
      <p:nvGrpSpPr>
        <p:cNvPr id="1" name="Shape 68"/>
        <p:cNvGrpSpPr/>
        <p:nvPr/>
      </p:nvGrpSpPr>
      <p:grpSpPr>
        <a:xfrm>
          <a:off x="0" y="0"/>
          <a:ext cx="0" cy="0"/>
          <a:chOff x="0" y="0"/>
          <a:chExt cx="0" cy="0"/>
        </a:xfrm>
      </p:grpSpPr>
      <p:sp>
        <p:nvSpPr>
          <p:cNvPr id="69" name="Google Shape;69;g31a7191ae4f_0_21"/>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70" name="Google Shape;70;g31a7191ae4f_0_21"/>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71" name="Google Shape;71;g31a7191ae4f_0_21"/>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72" name="Google Shape;72;g31a7191ae4f_0_21"/>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73" name="Google Shape;73;g31a7191ae4f_0_21"/>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74" name="Google Shape;74;g31a7191ae4f_0_21"/>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75" name="Google Shape;75;g31a7191ae4f_0_21"/>
          <p:cNvGrpSpPr/>
          <p:nvPr/>
        </p:nvGrpSpPr>
        <p:grpSpPr>
          <a:xfrm>
            <a:off x="0" y="4899300"/>
            <a:ext cx="9147200" cy="107250"/>
            <a:chOff x="0" y="4594500"/>
            <a:chExt cx="9147200" cy="107250"/>
          </a:xfrm>
        </p:grpSpPr>
        <p:cxnSp>
          <p:nvCxnSpPr>
            <p:cNvPr id="76" name="Google Shape;76;g31a7191ae4f_0_21"/>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cxnSp>
          <p:nvCxnSpPr>
            <p:cNvPr id="77" name="Google Shape;77;g31a7191ae4f_0_21"/>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78" name="Google Shape;78;g31a7191ae4f_0_21"/>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79" name="Google Shape;79;g31a7191ae4f_0_21"/>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80" name="Google Shape;80;g31a7191ae4f_0_21"/>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grpSp>
      <p:sp>
        <p:nvSpPr>
          <p:cNvPr id="81" name="Google Shape;81;g31a7191ae4f_0_21"/>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sp>
        <p:nvSpPr>
          <p:cNvPr id="82" name="Google Shape;82;g31a7191ae4f_0_21"/>
          <p:cNvSpPr txBox="1"/>
          <p:nvPr/>
        </p:nvSpPr>
        <p:spPr>
          <a:xfrm>
            <a:off x="471416"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
        <p:nvSpPr>
          <p:cNvPr id="83" name="Google Shape;83;g31a7191ae4f_0_21"/>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endParaRPr lang="en-MX" sz="700" b="1" i="0" u="none" strike="noStrike" cap="none" dirty="0">
              <a:solidFill>
                <a:schemeClr val="dk1"/>
              </a:solidFill>
              <a:latin typeface="Montserrat"/>
              <a:ea typeface="Montserrat"/>
              <a:cs typeface="Montserrat"/>
              <a:sym typeface="Montserrat"/>
            </a:endParaRPr>
          </a:p>
        </p:txBody>
      </p:sp>
      <p:cxnSp>
        <p:nvCxnSpPr>
          <p:cNvPr id="84" name="Google Shape;84;g31a7191ae4f_0_21"/>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02 - Text 1 1">
  <p:cSld name="ONE_COLUMN_TEXT_2_1">
    <p:spTree>
      <p:nvGrpSpPr>
        <p:cNvPr id="1" name="Shape 120"/>
        <p:cNvGrpSpPr/>
        <p:nvPr/>
      </p:nvGrpSpPr>
      <p:grpSpPr>
        <a:xfrm>
          <a:off x="0" y="0"/>
          <a:ext cx="0" cy="0"/>
          <a:chOff x="0" y="0"/>
          <a:chExt cx="0" cy="0"/>
        </a:xfrm>
      </p:grpSpPr>
      <p:cxnSp>
        <p:nvCxnSpPr>
          <p:cNvPr id="121" name="Google Shape;121;g31a3c4242f5_0_51"/>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22" name="Google Shape;122;g31a3c4242f5_0_51"/>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23" name="Google Shape;123;g31a3c4242f5_0_51"/>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24" name="Google Shape;124;g31a3c4242f5_0_51"/>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25" name="Google Shape;125;g31a3c4242f5_0_51"/>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sp>
        <p:nvSpPr>
          <p:cNvPr id="126" name="Google Shape;126;g31a3c4242f5_0_51"/>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27" name="Google Shape;127;g31a3c4242f5_0_51"/>
          <p:cNvPicPr preferRelativeResize="0"/>
          <p:nvPr/>
        </p:nvPicPr>
        <p:blipFill rotWithShape="1">
          <a:blip r:embed="rId2">
            <a:alphaModFix amt="30000"/>
          </a:blip>
          <a:srcRect/>
          <a:stretch/>
        </p:blipFill>
        <p:spPr>
          <a:xfrm>
            <a:off x="0" y="0"/>
            <a:ext cx="9144003" cy="5143499"/>
          </a:xfrm>
          <a:prstGeom prst="rect">
            <a:avLst/>
          </a:prstGeom>
          <a:noFill/>
          <a:ln>
            <a:noFill/>
          </a:ln>
        </p:spPr>
      </p:pic>
      <p:sp>
        <p:nvSpPr>
          <p:cNvPr id="128" name="Google Shape;128;g31a3c4242f5_0_51"/>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cxnSp>
        <p:nvCxnSpPr>
          <p:cNvPr id="129" name="Google Shape;129;g31a3c4242f5_0_51"/>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30" name="Google Shape;130;g31a3c4242f5_0_51"/>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31" name="Google Shape;131;g31a3c4242f5_0_51"/>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32" name="Google Shape;132;g31a3c4242f5_0_51"/>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33" name="Google Shape;133;g31a3c4242f5_0_51"/>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134" name="Google Shape;134;g31a3c4242f5_0_51"/>
          <p:cNvGrpSpPr/>
          <p:nvPr/>
        </p:nvGrpSpPr>
        <p:grpSpPr>
          <a:xfrm>
            <a:off x="0" y="4899300"/>
            <a:ext cx="9147200" cy="107250"/>
            <a:chOff x="0" y="4594500"/>
            <a:chExt cx="9147200" cy="107250"/>
          </a:xfrm>
        </p:grpSpPr>
        <p:cxnSp>
          <p:nvCxnSpPr>
            <p:cNvPr id="135" name="Google Shape;135;g31a3c4242f5_0_51"/>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136" name="Google Shape;136;g31a3c4242f5_0_51"/>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137" name="Google Shape;137;g31a3c4242f5_0_51"/>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138" name="Google Shape;138;g31a3c4242f5_0_51"/>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cxnSp>
          <p:nvCxnSpPr>
            <p:cNvPr id="139" name="Google Shape;139;g31a3c4242f5_0_51"/>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grpSp>
      <p:sp>
        <p:nvSpPr>
          <p:cNvPr id="140" name="Google Shape;140;g31a3c4242f5_0_51"/>
          <p:cNvSpPr txBox="1">
            <a:spLocks noGrp="1"/>
          </p:cNvSpPr>
          <p:nvPr>
            <p:ph type="body" idx="1"/>
          </p:nvPr>
        </p:nvSpPr>
        <p:spPr>
          <a:xfrm>
            <a:off x="598850" y="1394275"/>
            <a:ext cx="3180600" cy="2446800"/>
          </a:xfrm>
          <a:prstGeom prst="rect">
            <a:avLst/>
          </a:prstGeom>
          <a:noFill/>
          <a:ln>
            <a:noFill/>
          </a:ln>
        </p:spPr>
        <p:txBody>
          <a:bodyPr spcFirstLastPara="1" wrap="square" lIns="68575" tIns="34275" rIns="68575" bIns="34275" anchor="t" anchorCtr="0">
            <a:noAutofit/>
          </a:bodyPr>
          <a:lstStyle>
            <a:lvl1pPr marL="457200" lvl="0" indent="-342900" algn="l">
              <a:lnSpc>
                <a:spcPct val="100000"/>
              </a:lnSpc>
              <a:spcBef>
                <a:spcPts val="600"/>
              </a:spcBef>
              <a:spcAft>
                <a:spcPts val="0"/>
              </a:spcAft>
              <a:buSzPts val="1800"/>
              <a:buChar char="●"/>
              <a:defRPr sz="800">
                <a:solidFill>
                  <a:schemeClr val="dk1"/>
                </a:solidFill>
                <a:latin typeface="Montserrat"/>
                <a:ea typeface="Montserrat"/>
                <a:cs typeface="Montserrat"/>
                <a:sym typeface="Montserrat"/>
              </a:defRPr>
            </a:lvl1pPr>
            <a:lvl2pPr marL="914400" lvl="1"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2pPr>
            <a:lvl3pPr marL="1371600" lvl="2"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3pPr>
            <a:lvl4pPr marL="1828800" lvl="3"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4pPr>
            <a:lvl5pPr marL="2286000" lvl="4"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5pPr>
            <a:lvl6pPr marL="2743200" lvl="5"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6pPr>
            <a:lvl7pPr marL="3200400" lvl="6"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7pPr>
            <a:lvl8pPr marL="3657600" lvl="7"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8pPr>
            <a:lvl9pPr marL="4114800" lvl="8"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9pPr>
          </a:lstStyle>
          <a:p>
            <a:endParaRPr/>
          </a:p>
        </p:txBody>
      </p:sp>
      <p:sp>
        <p:nvSpPr>
          <p:cNvPr id="141" name="Google Shape;141;g31a3c4242f5_0_51"/>
          <p:cNvSpPr txBox="1"/>
          <p:nvPr/>
        </p:nvSpPr>
        <p:spPr>
          <a:xfrm>
            <a:off x="598850" y="5381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endParaRPr sz="2200" b="1" i="0" u="none" strike="noStrike" cap="none">
              <a:solidFill>
                <a:schemeClr val="dk1"/>
              </a:solidFill>
              <a:latin typeface="Montserrat"/>
              <a:ea typeface="Montserrat"/>
              <a:cs typeface="Montserrat"/>
              <a:sym typeface="Montserrat"/>
            </a:endParaRPr>
          </a:p>
        </p:txBody>
      </p:sp>
      <p:cxnSp>
        <p:nvCxnSpPr>
          <p:cNvPr id="142" name="Google Shape;142;g31a3c4242f5_0_51"/>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cxnSp>
        <p:nvCxnSpPr>
          <p:cNvPr id="143" name="Google Shape;143;g31a3c4242f5_0_51"/>
          <p:cNvCxnSpPr/>
          <p:nvPr/>
        </p:nvCxnSpPr>
        <p:spPr>
          <a:xfrm rot="10800000">
            <a:off x="4385908" y="3993150"/>
            <a:ext cx="4200" cy="723600"/>
          </a:xfrm>
          <a:prstGeom prst="straightConnector1">
            <a:avLst/>
          </a:prstGeom>
          <a:noFill/>
          <a:ln w="9525" cap="flat" cmpd="sng">
            <a:solidFill>
              <a:srgbClr val="E82265"/>
            </a:solidFill>
            <a:prstDash val="solid"/>
            <a:round/>
            <a:headEnd type="none" w="sm" len="sm"/>
            <a:tailEnd type="none" w="sm" len="sm"/>
          </a:ln>
        </p:spPr>
      </p:cxnSp>
      <p:sp>
        <p:nvSpPr>
          <p:cNvPr id="144" name="Google Shape;144;g31a3c4242f5_0_51"/>
          <p:cNvSpPr txBox="1"/>
          <p:nvPr/>
        </p:nvSpPr>
        <p:spPr>
          <a:xfrm>
            <a:off x="311700" y="445025"/>
            <a:ext cx="8520600" cy="572700"/>
          </a:xfrm>
          <a:prstGeom prst="rect">
            <a:avLst/>
          </a:prstGeom>
          <a:noFill/>
          <a:ln>
            <a:noFill/>
          </a:ln>
        </p:spPr>
        <p:txBody>
          <a:bodyPr spcFirstLastPara="1" wrap="square" lIns="91425" tIns="91425" rIns="91425" bIns="91425" anchor="t" anchorCtr="0">
            <a:normAutofit lnSpcReduction="10000"/>
          </a:bodyPr>
          <a:lstStyle/>
          <a:p>
            <a:pPr marL="0" lvl="0" indent="0" algn="l" rtl="0">
              <a:spcBef>
                <a:spcPts val="0"/>
              </a:spcBef>
              <a:spcAft>
                <a:spcPts val="0"/>
              </a:spcAft>
              <a:buNone/>
            </a:pPr>
            <a:endParaRPr sz="2800">
              <a:solidFill>
                <a:srgbClr val="000000"/>
              </a:solidFill>
            </a:endParaRPr>
          </a:p>
        </p:txBody>
      </p:sp>
      <p:sp>
        <p:nvSpPr>
          <p:cNvPr id="145" name="Google Shape;145;g31a3c4242f5_0_51"/>
          <p:cNvSpPr txBox="1"/>
          <p:nvPr/>
        </p:nvSpPr>
        <p:spPr>
          <a:xfrm>
            <a:off x="537875" y="420950"/>
            <a:ext cx="4895400" cy="52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146" name="Google Shape;146;g31a3c4242f5_0_51"/>
          <p:cNvSpPr txBox="1"/>
          <p:nvPr/>
        </p:nvSpPr>
        <p:spPr>
          <a:xfrm>
            <a:off x="526500" y="0"/>
            <a:ext cx="13608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02 - Text 1 1 1">
  <p:cSld name="ONE_COLUMN_TEXT_2_1_1">
    <p:spTree>
      <p:nvGrpSpPr>
        <p:cNvPr id="1" name="Shape 147"/>
        <p:cNvGrpSpPr/>
        <p:nvPr/>
      </p:nvGrpSpPr>
      <p:grpSpPr>
        <a:xfrm>
          <a:off x="0" y="0"/>
          <a:ext cx="0" cy="0"/>
          <a:chOff x="0" y="0"/>
          <a:chExt cx="0" cy="0"/>
        </a:xfrm>
      </p:grpSpPr>
      <p:cxnSp>
        <p:nvCxnSpPr>
          <p:cNvPr id="148" name="Google Shape;148;g31a3c4242f5_0_175"/>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49" name="Google Shape;149;g31a3c4242f5_0_175"/>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50" name="Google Shape;150;g31a3c4242f5_0_175"/>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51" name="Google Shape;151;g31a3c4242f5_0_175"/>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52" name="Google Shape;152;g31a3c4242f5_0_175"/>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sp>
        <p:nvSpPr>
          <p:cNvPr id="153" name="Google Shape;153;g31a3c4242f5_0_175"/>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54" name="Google Shape;154;g31a3c4242f5_0_175"/>
          <p:cNvPicPr preferRelativeResize="0"/>
          <p:nvPr/>
        </p:nvPicPr>
        <p:blipFill rotWithShape="1">
          <a:blip r:embed="rId2">
            <a:alphaModFix amt="30000"/>
          </a:blip>
          <a:srcRect/>
          <a:stretch/>
        </p:blipFill>
        <p:spPr>
          <a:xfrm>
            <a:off x="0" y="0"/>
            <a:ext cx="9144003" cy="5143499"/>
          </a:xfrm>
          <a:prstGeom prst="rect">
            <a:avLst/>
          </a:prstGeom>
          <a:noFill/>
          <a:ln>
            <a:noFill/>
          </a:ln>
        </p:spPr>
      </p:pic>
      <p:sp>
        <p:nvSpPr>
          <p:cNvPr id="155" name="Google Shape;155;g31a3c4242f5_0_175"/>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cxnSp>
        <p:nvCxnSpPr>
          <p:cNvPr id="156" name="Google Shape;156;g31a3c4242f5_0_175"/>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57" name="Google Shape;157;g31a3c4242f5_0_175"/>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58" name="Google Shape;158;g31a3c4242f5_0_175"/>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59" name="Google Shape;159;g31a3c4242f5_0_175"/>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60" name="Google Shape;160;g31a3c4242f5_0_175"/>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161" name="Google Shape;161;g31a3c4242f5_0_175"/>
          <p:cNvGrpSpPr/>
          <p:nvPr/>
        </p:nvGrpSpPr>
        <p:grpSpPr>
          <a:xfrm>
            <a:off x="0" y="4899300"/>
            <a:ext cx="9147200" cy="107250"/>
            <a:chOff x="0" y="4594500"/>
            <a:chExt cx="9147200" cy="107250"/>
          </a:xfrm>
        </p:grpSpPr>
        <p:cxnSp>
          <p:nvCxnSpPr>
            <p:cNvPr id="162" name="Google Shape;162;g31a3c4242f5_0_175"/>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163" name="Google Shape;163;g31a3c4242f5_0_175"/>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164" name="Google Shape;164;g31a3c4242f5_0_175"/>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165" name="Google Shape;165;g31a3c4242f5_0_175"/>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cxnSp>
          <p:nvCxnSpPr>
            <p:cNvPr id="166" name="Google Shape;166;g31a3c4242f5_0_175"/>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grpSp>
      <p:sp>
        <p:nvSpPr>
          <p:cNvPr id="167" name="Google Shape;167;g31a3c4242f5_0_175"/>
          <p:cNvSpPr txBox="1"/>
          <p:nvPr/>
        </p:nvSpPr>
        <p:spPr>
          <a:xfrm>
            <a:off x="598850" y="5381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endParaRPr sz="2200" b="1" i="0" u="none" strike="noStrike" cap="none">
              <a:solidFill>
                <a:schemeClr val="dk1"/>
              </a:solidFill>
              <a:latin typeface="Montserrat"/>
              <a:ea typeface="Montserrat"/>
              <a:cs typeface="Montserrat"/>
              <a:sym typeface="Montserrat"/>
            </a:endParaRPr>
          </a:p>
        </p:txBody>
      </p:sp>
      <p:sp>
        <p:nvSpPr>
          <p:cNvPr id="168" name="Google Shape;168;g31a3c4242f5_0_175"/>
          <p:cNvSpPr txBox="1"/>
          <p:nvPr/>
        </p:nvSpPr>
        <p:spPr>
          <a:xfrm>
            <a:off x="311700" y="445025"/>
            <a:ext cx="8520600" cy="572700"/>
          </a:xfrm>
          <a:prstGeom prst="rect">
            <a:avLst/>
          </a:prstGeom>
          <a:noFill/>
          <a:ln>
            <a:noFill/>
          </a:ln>
        </p:spPr>
        <p:txBody>
          <a:bodyPr spcFirstLastPara="1" wrap="square" lIns="91425" tIns="91425" rIns="91425" bIns="91425" anchor="t" anchorCtr="0">
            <a:normAutofit lnSpcReduction="10000"/>
          </a:bodyPr>
          <a:lstStyle/>
          <a:p>
            <a:pPr marL="0" lvl="0" indent="0" algn="l" rtl="0">
              <a:spcBef>
                <a:spcPts val="0"/>
              </a:spcBef>
              <a:spcAft>
                <a:spcPts val="0"/>
              </a:spcAft>
              <a:buNone/>
            </a:pPr>
            <a:endParaRPr sz="2800">
              <a:solidFill>
                <a:srgbClr val="000000"/>
              </a:solidFill>
            </a:endParaRPr>
          </a:p>
        </p:txBody>
      </p:sp>
      <p:sp>
        <p:nvSpPr>
          <p:cNvPr id="169" name="Google Shape;169;g31a3c4242f5_0_175"/>
          <p:cNvSpPr txBox="1"/>
          <p:nvPr/>
        </p:nvSpPr>
        <p:spPr>
          <a:xfrm>
            <a:off x="537875" y="420950"/>
            <a:ext cx="4895400" cy="52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170" name="Google Shape;170;g31a3c4242f5_0_175"/>
          <p:cNvSpPr txBox="1"/>
          <p:nvPr/>
        </p:nvSpPr>
        <p:spPr>
          <a:xfrm>
            <a:off x="526500" y="0"/>
            <a:ext cx="13608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01 - Text 1">
  <p:cSld name="SECTION_HEADER_1_1">
    <p:bg>
      <p:bgPr>
        <a:solidFill>
          <a:schemeClr val="dk1"/>
        </a:solidFill>
        <a:effectLst/>
      </p:bgPr>
    </p:bg>
    <p:spTree>
      <p:nvGrpSpPr>
        <p:cNvPr id="1" name="Shape 171"/>
        <p:cNvGrpSpPr/>
        <p:nvPr/>
      </p:nvGrpSpPr>
      <p:grpSpPr>
        <a:xfrm>
          <a:off x="0" y="0"/>
          <a:ext cx="0" cy="0"/>
          <a:chOff x="0" y="0"/>
          <a:chExt cx="0" cy="0"/>
        </a:xfrm>
      </p:grpSpPr>
      <p:cxnSp>
        <p:nvCxnSpPr>
          <p:cNvPr id="172" name="Google Shape;172;p27"/>
          <p:cNvCxnSpPr/>
          <p:nvPr/>
        </p:nvCxnSpPr>
        <p:spPr>
          <a:xfrm rot="10800000">
            <a:off x="8502150" y="3263050"/>
            <a:ext cx="0" cy="732600"/>
          </a:xfrm>
          <a:prstGeom prst="straightConnector1">
            <a:avLst/>
          </a:prstGeom>
          <a:noFill/>
          <a:ln w="76200" cap="flat" cmpd="sng">
            <a:solidFill>
              <a:srgbClr val="E82265"/>
            </a:solidFill>
            <a:prstDash val="solid"/>
            <a:round/>
            <a:headEnd type="none" w="sm" len="sm"/>
            <a:tailEnd type="none" w="sm" len="sm"/>
          </a:ln>
        </p:spPr>
      </p:cxnSp>
      <p:cxnSp>
        <p:nvCxnSpPr>
          <p:cNvPr id="173" name="Google Shape;173;p27"/>
          <p:cNvCxnSpPr/>
          <p:nvPr/>
        </p:nvCxnSpPr>
        <p:spPr>
          <a:xfrm rot="10800000">
            <a:off x="8492550" y="-25"/>
            <a:ext cx="0" cy="5157900"/>
          </a:xfrm>
          <a:prstGeom prst="straightConnector1">
            <a:avLst/>
          </a:prstGeom>
          <a:noFill/>
          <a:ln w="9525" cap="flat" cmpd="sng">
            <a:solidFill>
              <a:srgbClr val="E82265"/>
            </a:solidFill>
            <a:prstDash val="solid"/>
            <a:round/>
            <a:headEnd type="none" w="sm" len="sm"/>
            <a:tailEnd type="none" w="sm" len="sm"/>
          </a:ln>
        </p:spPr>
      </p:cxnSp>
      <p:grpSp>
        <p:nvGrpSpPr>
          <p:cNvPr id="174" name="Google Shape;174;p27"/>
          <p:cNvGrpSpPr/>
          <p:nvPr/>
        </p:nvGrpSpPr>
        <p:grpSpPr>
          <a:xfrm>
            <a:off x="622567" y="502336"/>
            <a:ext cx="2579972" cy="409313"/>
            <a:chOff x="5958898" y="4613200"/>
            <a:chExt cx="2596851" cy="411950"/>
          </a:xfrm>
        </p:grpSpPr>
        <p:pic>
          <p:nvPicPr>
            <p:cNvPr id="175" name="Google Shape;175;p27"/>
            <p:cNvPicPr preferRelativeResize="0"/>
            <p:nvPr/>
          </p:nvPicPr>
          <p:blipFill rotWithShape="1">
            <a:blip r:embed="rId2">
              <a:alphaModFix/>
            </a:blip>
            <a:srcRect/>
            <a:stretch/>
          </p:blipFill>
          <p:spPr>
            <a:xfrm>
              <a:off x="7764209" y="4670385"/>
              <a:ext cx="791540" cy="282351"/>
            </a:xfrm>
            <a:prstGeom prst="rect">
              <a:avLst/>
            </a:prstGeom>
            <a:noFill/>
            <a:ln>
              <a:noFill/>
            </a:ln>
          </p:spPr>
        </p:pic>
        <p:pic>
          <p:nvPicPr>
            <p:cNvPr id="176" name="Google Shape;176;p27"/>
            <p:cNvPicPr preferRelativeResize="0"/>
            <p:nvPr/>
          </p:nvPicPr>
          <p:blipFill rotWithShape="1">
            <a:blip r:embed="rId3">
              <a:alphaModFix/>
            </a:blip>
            <a:srcRect/>
            <a:stretch/>
          </p:blipFill>
          <p:spPr>
            <a:xfrm>
              <a:off x="5958898" y="4613200"/>
              <a:ext cx="1530103" cy="411950"/>
            </a:xfrm>
            <a:prstGeom prst="rect">
              <a:avLst/>
            </a:prstGeom>
            <a:noFill/>
            <a:ln>
              <a:noFill/>
            </a:ln>
          </p:spPr>
        </p:pic>
        <p:cxnSp>
          <p:nvCxnSpPr>
            <p:cNvPr id="177" name="Google Shape;177;p27"/>
            <p:cNvCxnSpPr/>
            <p:nvPr/>
          </p:nvCxnSpPr>
          <p:spPr>
            <a:xfrm>
              <a:off x="7588250" y="4729175"/>
              <a:ext cx="0" cy="180000"/>
            </a:xfrm>
            <a:prstGeom prst="straightConnector1">
              <a:avLst/>
            </a:prstGeom>
            <a:noFill/>
            <a:ln w="9525" cap="flat" cmpd="sng">
              <a:solidFill>
                <a:srgbClr val="FFFFFF"/>
              </a:solidFill>
              <a:prstDash val="solid"/>
              <a:round/>
              <a:headEnd type="none" w="sm" len="sm"/>
              <a:tailEnd type="none" w="sm" len="sm"/>
            </a:ln>
          </p:spPr>
        </p:cxnSp>
      </p:grpSp>
      <p:pic>
        <p:nvPicPr>
          <p:cNvPr id="178" name="Google Shape;178;p27"/>
          <p:cNvPicPr preferRelativeResize="0"/>
          <p:nvPr/>
        </p:nvPicPr>
        <p:blipFill rotWithShape="1">
          <a:blip r:embed="rId4">
            <a:alphaModFix amt="26000"/>
          </a:blip>
          <a:srcRect/>
          <a:stretch/>
        </p:blipFill>
        <p:spPr>
          <a:xfrm rot="-5400000">
            <a:off x="752838" y="584987"/>
            <a:ext cx="3802925" cy="5314100"/>
          </a:xfrm>
          <a:prstGeom prst="rect">
            <a:avLst/>
          </a:prstGeom>
          <a:noFill/>
          <a:ln>
            <a:noFill/>
          </a:ln>
          <a:effectLst>
            <a:outerShdw blurRad="1428750" algn="bl" rotWithShape="0">
              <a:srgbClr val="000000"/>
            </a:outerShdw>
          </a:effectLst>
        </p:spPr>
      </p:pic>
    </p:spTree>
  </p:cSld>
  <p:clrMapOvr>
    <a:masterClrMapping/>
  </p:clrMapOvr>
  <p:extLst>
    <p:ext uri="{DCECCB84-F9BA-43D5-87BE-67443E8EF086}">
      <p15:sldGuideLst xmlns:p15="http://schemas.microsoft.com/office/powerpoint/2012/main">
        <p15:guide id="1" pos="389">
          <p15:clr>
            <a:srgbClr val="FA7B17"/>
          </p15:clr>
        </p15:guide>
        <p15:guide id="2" pos="5368">
          <p15:clr>
            <a:srgbClr val="FA7B17"/>
          </p15:clr>
        </p15:guide>
      </p15:sldGuideLst>
    </p:ext>
  </p:extLst>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2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 id="2147483661" r:id="rId12"/>
    <p:sldLayoutId id="2147483662"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comments" Target="../comments/commen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comments" Target="../comments/commen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comments" Target="../comments/commen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2.png"/><Relationship Id="rId3" Type="http://schemas.openxmlformats.org/officeDocument/2006/relationships/image" Target="../media/image23.pn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png"/><Relationship Id="rId3" Type="http://schemas.openxmlformats.org/officeDocument/2006/relationships/image" Target="../media/image26.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8.png"/><Relationship Id="rId3" Type="http://schemas.openxmlformats.org/officeDocument/2006/relationships/image" Target="../media/image29.png"/><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1"/>
          <p:cNvSpPr txBox="1"/>
          <p:nvPr/>
        </p:nvSpPr>
        <p:spPr>
          <a:xfrm>
            <a:off x="698775" y="502325"/>
            <a:ext cx="3000000" cy="415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en" sz="1500" b="0" i="0" u="none" strike="noStrike" cap="none">
                <a:solidFill>
                  <a:schemeClr val="lt1"/>
                </a:solidFill>
                <a:latin typeface="Montserrat"/>
                <a:ea typeface="Montserrat"/>
                <a:cs typeface="Montserrat"/>
                <a:sym typeface="Montserrat"/>
              </a:rPr>
              <a:t>Scenario modeling report</a:t>
            </a:r>
            <a:endParaRPr sz="1500" b="0" i="0" u="none" strike="noStrike" cap="none">
              <a:solidFill>
                <a:schemeClr val="lt1"/>
              </a:solidFill>
              <a:latin typeface="Arial"/>
              <a:ea typeface="Arial"/>
              <a:cs typeface="Arial"/>
              <a:sym typeface="Arial"/>
            </a:endParaRPr>
          </a:p>
        </p:txBody>
      </p:sp>
      <p:sp>
        <p:nvSpPr>
          <p:cNvPr id="225" name="TextBox 224"/>
          <p:cNvSpPr txBox="1"/>
          <p:nvPr/>
        </p:nvSpPr>
        <p:spPr>
          <a:xfrm>
            <a:off x="694944" y="2157984"/>
            <a:ext cx="2999232" cy="950976"/>
          </a:xfrm>
          <a:prstGeom prst="rect">
            <a:avLst/>
          </a:prstGeom>
          <a:noFill/>
        </p:spPr>
        <p:txBody>
          <a:bodyPr wrap="square">
            <a:spAutoFit/>
          </a:bodyPr>
          <a:lstStyle/>
          <a:p>
            <a:pPr>
              <a:lnSpc>
                <a:spcPct val="100000"/>
              </a:lnSpc>
            </a:pPr>
            <a:r>
              <a:rPr sz="2500" b="0">
                <a:solidFill>
                  <a:srgbClr val="FFFFFF"/>
                </a:solidFill>
                <a:latin typeface="Montserrat Semi Bold"/>
              </a:rPr>
              <a:t>Cozumel Project</a:t>
            </a:r>
          </a:p>
        </p:txBody>
      </p:sp>
      <p:sp>
        <p:nvSpPr>
          <p:cNvPr id="226" name="TextBox 225"/>
          <p:cNvSpPr txBox="1"/>
          <p:nvPr/>
        </p:nvSpPr>
        <p:spPr>
          <a:xfrm>
            <a:off x="694944" y="4352544"/>
            <a:ext cx="2999232" cy="411480"/>
          </a:xfrm>
          <a:prstGeom prst="rect">
            <a:avLst/>
          </a:prstGeom>
          <a:noFill/>
        </p:spPr>
        <p:txBody>
          <a:bodyPr wrap="square">
            <a:spAutoFit/>
          </a:bodyPr>
          <a:lstStyle/>
          <a:p>
            <a:pPr>
              <a:lnSpc>
                <a:spcPct val="100000"/>
              </a:lnSpc>
            </a:pPr>
            <a:r>
              <a:rPr sz="1500" b="0">
                <a:solidFill>
                  <a:srgbClr val="FFFFFF"/>
                </a:solidFill>
                <a:latin typeface="Montserrat"/>
              </a:rPr>
              <a:t>February 2026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grpSp>
        <p:nvGrpSpPr>
          <p:cNvPr id="386" name="Google Shape;386;p9"/>
          <p:cNvGrpSpPr/>
          <p:nvPr/>
        </p:nvGrpSpPr>
        <p:grpSpPr>
          <a:xfrm>
            <a:off x="2499017" y="2045599"/>
            <a:ext cx="356715" cy="363342"/>
            <a:chOff x="637236" y="1367570"/>
            <a:chExt cx="518934" cy="528498"/>
          </a:xfrm>
        </p:grpSpPr>
        <p:pic>
          <p:nvPicPr>
            <p:cNvPr id="387" name="Google Shape;387;p9"/>
            <p:cNvPicPr preferRelativeResize="0"/>
            <p:nvPr/>
          </p:nvPicPr>
          <p:blipFill rotWithShape="1">
            <a:blip r:embed="rId3">
              <a:alphaModFix/>
            </a:blip>
            <a:srcRect/>
            <a:stretch/>
          </p:blipFill>
          <p:spPr>
            <a:xfrm>
              <a:off x="637236" y="1367570"/>
              <a:ext cx="518934" cy="528498"/>
            </a:xfrm>
            <a:prstGeom prst="rect">
              <a:avLst/>
            </a:prstGeom>
            <a:noFill/>
            <a:ln>
              <a:noFill/>
            </a:ln>
          </p:spPr>
        </p:pic>
        <p:sp>
          <p:nvSpPr>
            <p:cNvPr id="388" name="Google Shape;388;p9"/>
            <p:cNvSpPr/>
            <p:nvPr/>
          </p:nvSpPr>
          <p:spPr>
            <a:xfrm>
              <a:off x="689825" y="1425800"/>
              <a:ext cx="78900" cy="78900"/>
            </a:xfrm>
            <a:prstGeom prst="ellipse">
              <a:avLst/>
            </a:prstGeom>
            <a:solidFill>
              <a:srgbClr val="008B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89" name="Google Shape;389;p9"/>
          <p:cNvGrpSpPr/>
          <p:nvPr/>
        </p:nvGrpSpPr>
        <p:grpSpPr>
          <a:xfrm>
            <a:off x="5089827" y="2045595"/>
            <a:ext cx="356715" cy="363342"/>
            <a:chOff x="3371823" y="1348945"/>
            <a:chExt cx="518934" cy="528498"/>
          </a:xfrm>
        </p:grpSpPr>
        <p:pic>
          <p:nvPicPr>
            <p:cNvPr id="390" name="Google Shape;390;p9"/>
            <p:cNvPicPr preferRelativeResize="0"/>
            <p:nvPr/>
          </p:nvPicPr>
          <p:blipFill rotWithShape="1">
            <a:blip r:embed="rId4">
              <a:alphaModFix/>
            </a:blip>
            <a:srcRect/>
            <a:stretch/>
          </p:blipFill>
          <p:spPr>
            <a:xfrm>
              <a:off x="3371823" y="1348945"/>
              <a:ext cx="518934" cy="528498"/>
            </a:xfrm>
            <a:prstGeom prst="rect">
              <a:avLst/>
            </a:prstGeom>
            <a:noFill/>
            <a:ln>
              <a:noFill/>
            </a:ln>
          </p:spPr>
        </p:pic>
        <p:sp>
          <p:nvSpPr>
            <p:cNvPr id="391" name="Google Shape;391;p9"/>
            <p:cNvSpPr/>
            <p:nvPr/>
          </p:nvSpPr>
          <p:spPr>
            <a:xfrm>
              <a:off x="3591838" y="1573750"/>
              <a:ext cx="78900" cy="78900"/>
            </a:xfrm>
            <a:prstGeom prst="ellipse">
              <a:avLst/>
            </a:prstGeom>
            <a:solidFill>
              <a:srgbClr val="008B00"/>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92" name="Google Shape;392;p9"/>
          <p:cNvGrpSpPr/>
          <p:nvPr/>
        </p:nvGrpSpPr>
        <p:grpSpPr>
          <a:xfrm>
            <a:off x="7930824" y="2045243"/>
            <a:ext cx="356726" cy="364072"/>
            <a:chOff x="6271126" y="1367051"/>
            <a:chExt cx="518950" cy="529559"/>
          </a:xfrm>
        </p:grpSpPr>
        <p:pic>
          <p:nvPicPr>
            <p:cNvPr id="393" name="Google Shape;393;p9"/>
            <p:cNvPicPr preferRelativeResize="0"/>
            <p:nvPr/>
          </p:nvPicPr>
          <p:blipFill rotWithShape="1">
            <a:blip r:embed="rId5">
              <a:alphaModFix/>
            </a:blip>
            <a:srcRect/>
            <a:stretch/>
          </p:blipFill>
          <p:spPr>
            <a:xfrm>
              <a:off x="6271132" y="1367051"/>
              <a:ext cx="518934" cy="529559"/>
            </a:xfrm>
            <a:prstGeom prst="rect">
              <a:avLst/>
            </a:prstGeom>
            <a:noFill/>
            <a:ln>
              <a:noFill/>
            </a:ln>
          </p:spPr>
        </p:pic>
        <p:sp>
          <p:nvSpPr>
            <p:cNvPr id="394" name="Google Shape;394;p9"/>
            <p:cNvSpPr/>
            <p:nvPr/>
          </p:nvSpPr>
          <p:spPr>
            <a:xfrm>
              <a:off x="6271126" y="1588025"/>
              <a:ext cx="87600" cy="87600"/>
            </a:xfrm>
            <a:prstGeom prst="ellipse">
              <a:avLst/>
            </a:prstGeom>
            <a:solidFill>
              <a:srgbClr val="008B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5" name="Google Shape;395;p9"/>
            <p:cNvSpPr/>
            <p:nvPr/>
          </p:nvSpPr>
          <p:spPr>
            <a:xfrm>
              <a:off x="6702476" y="1588025"/>
              <a:ext cx="87600" cy="87600"/>
            </a:xfrm>
            <a:prstGeom prst="ellipse">
              <a:avLst/>
            </a:prstGeom>
            <a:solidFill>
              <a:srgbClr val="008B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cxnSp>
        <p:nvCxnSpPr>
          <p:cNvPr id="396" name="Google Shape;396;p9"/>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cxnSp>
        <p:nvCxnSpPr>
          <p:cNvPr id="397" name="Google Shape;397;p9"/>
          <p:cNvCxnSpPr/>
          <p:nvPr/>
        </p:nvCxnSpPr>
        <p:spPr>
          <a:xfrm>
            <a:off x="677725" y="1797250"/>
            <a:ext cx="2351400" cy="0"/>
          </a:xfrm>
          <a:prstGeom prst="straightConnector1">
            <a:avLst/>
          </a:prstGeom>
          <a:noFill/>
          <a:ln w="19050" cap="flat" cmpd="sng">
            <a:solidFill>
              <a:srgbClr val="E82265"/>
            </a:solidFill>
            <a:prstDash val="solid"/>
            <a:round/>
            <a:headEnd type="none" w="sm" len="sm"/>
            <a:tailEnd type="none" w="sm" len="sm"/>
          </a:ln>
        </p:spPr>
      </p:cxnSp>
      <p:cxnSp>
        <p:nvCxnSpPr>
          <p:cNvPr id="398" name="Google Shape;398;p9"/>
          <p:cNvCxnSpPr/>
          <p:nvPr/>
        </p:nvCxnSpPr>
        <p:spPr>
          <a:xfrm>
            <a:off x="3321325" y="1797250"/>
            <a:ext cx="2351400" cy="0"/>
          </a:xfrm>
          <a:prstGeom prst="straightConnector1">
            <a:avLst/>
          </a:prstGeom>
          <a:noFill/>
          <a:ln w="19050" cap="flat" cmpd="sng">
            <a:solidFill>
              <a:srgbClr val="E82265"/>
            </a:solidFill>
            <a:prstDash val="solid"/>
            <a:round/>
            <a:headEnd type="none" w="sm" len="sm"/>
            <a:tailEnd type="none" w="sm" len="sm"/>
          </a:ln>
        </p:spPr>
      </p:cxnSp>
      <p:cxnSp>
        <p:nvCxnSpPr>
          <p:cNvPr id="399" name="Google Shape;399;p9"/>
          <p:cNvCxnSpPr/>
          <p:nvPr/>
        </p:nvCxnSpPr>
        <p:spPr>
          <a:xfrm>
            <a:off x="6109538" y="1797250"/>
            <a:ext cx="2351400" cy="0"/>
          </a:xfrm>
          <a:prstGeom prst="straightConnector1">
            <a:avLst/>
          </a:prstGeom>
          <a:noFill/>
          <a:ln w="19050" cap="flat" cmpd="sng">
            <a:solidFill>
              <a:srgbClr val="E82265"/>
            </a:solidFill>
            <a:prstDash val="solid"/>
            <a:round/>
            <a:headEnd type="none" w="sm" len="sm"/>
            <a:tailEnd type="none" w="sm" len="sm"/>
          </a:ln>
        </p:spPr>
      </p:cxnSp>
      <p:cxnSp>
        <p:nvCxnSpPr>
          <p:cNvPr id="400" name="Google Shape;400;p9"/>
          <p:cNvCxnSpPr/>
          <p:nvPr/>
        </p:nvCxnSpPr>
        <p:spPr>
          <a:xfrm>
            <a:off x="677725" y="2660450"/>
            <a:ext cx="2351400" cy="0"/>
          </a:xfrm>
          <a:prstGeom prst="straightConnector1">
            <a:avLst/>
          </a:prstGeom>
          <a:noFill/>
          <a:ln w="19050" cap="flat" cmpd="sng">
            <a:solidFill>
              <a:srgbClr val="E82265"/>
            </a:solidFill>
            <a:prstDash val="dot"/>
            <a:round/>
            <a:headEnd type="none" w="sm" len="sm"/>
            <a:tailEnd type="none" w="sm" len="sm"/>
          </a:ln>
        </p:spPr>
      </p:cxnSp>
      <p:cxnSp>
        <p:nvCxnSpPr>
          <p:cNvPr id="401" name="Google Shape;401;p9"/>
          <p:cNvCxnSpPr/>
          <p:nvPr/>
        </p:nvCxnSpPr>
        <p:spPr>
          <a:xfrm>
            <a:off x="3321325" y="2660450"/>
            <a:ext cx="2351400" cy="0"/>
          </a:xfrm>
          <a:prstGeom prst="straightConnector1">
            <a:avLst/>
          </a:prstGeom>
          <a:noFill/>
          <a:ln w="19050" cap="flat" cmpd="sng">
            <a:solidFill>
              <a:srgbClr val="E82265"/>
            </a:solidFill>
            <a:prstDash val="dot"/>
            <a:round/>
            <a:headEnd type="none" w="sm" len="sm"/>
            <a:tailEnd type="none" w="sm" len="sm"/>
          </a:ln>
        </p:spPr>
      </p:cxnSp>
      <p:cxnSp>
        <p:nvCxnSpPr>
          <p:cNvPr id="402" name="Google Shape;402;p9"/>
          <p:cNvCxnSpPr/>
          <p:nvPr/>
        </p:nvCxnSpPr>
        <p:spPr>
          <a:xfrm>
            <a:off x="6109538" y="2660450"/>
            <a:ext cx="2351400" cy="0"/>
          </a:xfrm>
          <a:prstGeom prst="straightConnector1">
            <a:avLst/>
          </a:prstGeom>
          <a:noFill/>
          <a:ln w="19050" cap="flat" cmpd="sng">
            <a:solidFill>
              <a:srgbClr val="E82265"/>
            </a:solidFill>
            <a:prstDash val="dot"/>
            <a:round/>
            <a:headEnd type="none" w="sm" len="sm"/>
            <a:tailEnd type="none" w="sm" len="sm"/>
          </a:ln>
        </p:spPr>
      </p:cxnSp>
      <p:sp>
        <p:nvSpPr>
          <p:cNvPr id="403" name="TextBox 402"/>
          <p:cNvSpPr txBox="1"/>
          <p:nvPr/>
        </p:nvSpPr>
        <p:spPr>
          <a:xfrm>
            <a:off x="594360" y="539496"/>
            <a:ext cx="2569464" cy="539496"/>
          </a:xfrm>
          <a:prstGeom prst="rect">
            <a:avLst/>
          </a:prstGeom>
          <a:noFill/>
        </p:spPr>
        <p:txBody>
          <a:bodyPr wrap="square">
            <a:spAutoFit/>
          </a:bodyPr>
          <a:lstStyle/>
          <a:p>
            <a:pPr>
              <a:lnSpc>
                <a:spcPct val="80000"/>
              </a:lnSpc>
            </a:pPr>
            <a:r>
              <a:rPr sz="2200" b="1">
                <a:solidFill>
                  <a:srgbClr val="000000"/>
                </a:solidFill>
                <a:latin typeface="Montserrat"/>
              </a:rPr>
              <a:t>Scenarios: Cozumel</a:t>
            </a:r>
          </a:p>
        </p:txBody>
      </p:sp>
      <p:sp>
        <p:nvSpPr>
          <p:cNvPr id="404" name="TextBox 403"/>
          <p:cNvSpPr txBox="1"/>
          <p:nvPr/>
        </p:nvSpPr>
        <p:spPr>
          <a:xfrm>
            <a:off x="676656" y="2103120"/>
            <a:ext cx="2185416" cy="521207"/>
          </a:xfrm>
          <a:prstGeom prst="rect">
            <a:avLst/>
          </a:prstGeom>
          <a:noFill/>
        </p:spPr>
        <p:txBody>
          <a:bodyPr wrap="square">
            <a:spAutoFit/>
          </a:bodyPr>
          <a:lstStyle/>
          <a:p>
            <a:pPr>
              <a:lnSpc>
                <a:spcPct val="100000"/>
              </a:lnSpc>
            </a:pPr>
            <a:r>
              <a:rPr sz="1100" b="0">
                <a:solidFill>
                  <a:srgbClr val="000000"/>
                </a:solidFill>
                <a:latin typeface="Montserrat Semi Bold"/>
              </a:rPr>
              <a:t>BAU Scenario</a:t>
            </a:r>
          </a:p>
        </p:txBody>
      </p:sp>
      <p:sp>
        <p:nvSpPr>
          <p:cNvPr id="405" name="TextBox 404"/>
          <p:cNvSpPr txBox="1"/>
          <p:nvPr/>
        </p:nvSpPr>
        <p:spPr>
          <a:xfrm>
            <a:off x="3319272" y="2103120"/>
            <a:ext cx="2185416" cy="521207"/>
          </a:xfrm>
          <a:prstGeom prst="rect">
            <a:avLst/>
          </a:prstGeom>
          <a:noFill/>
        </p:spPr>
        <p:txBody>
          <a:bodyPr wrap="square">
            <a:spAutoFit/>
          </a:bodyPr>
          <a:lstStyle/>
          <a:p>
            <a:pPr>
              <a:lnSpc>
                <a:spcPct val="100000"/>
              </a:lnSpc>
            </a:pPr>
            <a:r>
              <a:rPr sz="1100" b="0">
                <a:solidFill>
                  <a:srgbClr val="000000"/>
                </a:solidFill>
                <a:latin typeface="Montserrat Semi Bold"/>
              </a:rPr>
              <a:t>Vision Scenario</a:t>
            </a:r>
          </a:p>
        </p:txBody>
      </p:sp>
      <p:sp>
        <p:nvSpPr>
          <p:cNvPr id="406" name="TextBox 405"/>
          <p:cNvSpPr txBox="1"/>
          <p:nvPr/>
        </p:nvSpPr>
        <p:spPr>
          <a:xfrm>
            <a:off x="6108192" y="2103120"/>
            <a:ext cx="2185416" cy="521207"/>
          </a:xfrm>
          <a:prstGeom prst="rect">
            <a:avLst/>
          </a:prstGeom>
          <a:noFill/>
        </p:spPr>
        <p:txBody>
          <a:bodyPr wrap="square">
            <a:spAutoFit/>
          </a:bodyPr>
          <a:lstStyle/>
          <a:p>
            <a:pPr>
              <a:lnSpc>
                <a:spcPct val="100000"/>
              </a:lnSpc>
            </a:pPr>
            <a:r>
              <a:rPr sz="1100" b="0">
                <a:solidFill>
                  <a:srgbClr val="000000"/>
                </a:solidFill>
                <a:latin typeface="Montserrat Semi Bold"/>
              </a:rPr>
              <a:t>My Scenario</a:t>
            </a:r>
          </a:p>
        </p:txBody>
      </p:sp>
      <p:sp>
        <p:nvSpPr>
          <p:cNvPr id="407" name="TextBox 406"/>
          <p:cNvSpPr txBox="1"/>
          <p:nvPr/>
        </p:nvSpPr>
        <p:spPr>
          <a:xfrm>
            <a:off x="676656" y="2871216"/>
            <a:ext cx="2313432" cy="1828800"/>
          </a:xfrm>
          <a:prstGeom prst="rect">
            <a:avLst/>
          </a:prstGeom>
          <a:noFill/>
        </p:spPr>
        <p:txBody>
          <a:bodyPr wrap="square">
            <a:spAutoFit/>
          </a:bodyPr>
          <a:lstStyle/>
          <a:p>
            <a:pPr>
              <a:lnSpc>
                <a:spcPct val="100000"/>
              </a:lnSpc>
            </a:pPr>
            <a:r>
              <a:rPr sz="800" b="0">
                <a:solidFill>
                  <a:srgbClr val="000000"/>
                </a:solidFill>
                <a:latin typeface="Montserrat"/>
              </a:rPr>
              <a:t>The Business as Usual (BAU) scenario depicts how the city would perform in the future without interventions to promote climate-resilient cities. Under this scenario, cities would continue expanding, following the same patterns historically observed. Under the BAU scenario, investments in nature-based solutions, or new public transit lines are nonexistent, instead, financial resources are concentrated on basic urban infrastructure such as new roads and networks in the expansion areas and reconstruction in case of natural hazards.</a:t>
            </a:r>
          </a:p>
        </p:txBody>
      </p:sp>
      <p:sp>
        <p:nvSpPr>
          <p:cNvPr id="408" name="TextBox 407"/>
          <p:cNvSpPr txBox="1"/>
          <p:nvPr/>
        </p:nvSpPr>
        <p:spPr>
          <a:xfrm>
            <a:off x="3319272" y="2871216"/>
            <a:ext cx="2313432" cy="1828800"/>
          </a:xfrm>
          <a:prstGeom prst="rect">
            <a:avLst/>
          </a:prstGeom>
          <a:noFill/>
        </p:spPr>
        <p:txBody>
          <a:bodyPr wrap="square">
            <a:spAutoFit/>
          </a:bodyPr>
          <a:lstStyle/>
          <a:p>
            <a:pPr>
              <a:lnSpc>
                <a:spcPct val="100000"/>
              </a:lnSpc>
            </a:pPr>
            <a:r>
              <a:rPr sz="800" b="0">
                <a:solidFill>
                  <a:srgbClr val="000000"/>
                </a:solidFill>
                <a:latin typeface="Montserrat"/>
              </a:rPr>
              <a:t>The Vision scenario shows the potential city performance in the future following ambitious low-carbon and climate-resilient urban interventions. Under the Vision Scenario, the assumptions might include energy efficiency and policies and climate-resilient solutions thus, policies and investments would aim for a significant reduction in emissions and reduced exposure to hazards.</a:t>
            </a:r>
          </a:p>
        </p:txBody>
      </p:sp>
      <p:sp>
        <p:nvSpPr>
          <p:cNvPr id="409" name="TextBox 408"/>
          <p:cNvSpPr txBox="1"/>
          <p:nvPr/>
        </p:nvSpPr>
        <p:spPr>
          <a:xfrm>
            <a:off x="6108192" y="2871216"/>
            <a:ext cx="2313432" cy="1828800"/>
          </a:xfrm>
          <a:prstGeom prst="rect">
            <a:avLst/>
          </a:prstGeom>
          <a:noFill/>
        </p:spPr>
        <p:txBody>
          <a:bodyPr wrap="square">
            <a:spAutoFit/>
          </a:bodyPr>
          <a:lstStyle/>
          <a:p>
            <a:pPr>
              <a:lnSpc>
                <a:spcPct val="100000"/>
              </a:lnSpc>
            </a:pPr>
            <a:r>
              <a:rPr sz="800" b="0">
                <a:solidFill>
                  <a:srgbClr val="000000"/>
                </a:solidFill>
                <a:latin typeface="Montserrat"/>
              </a:rPr>
              <a:t>My Scenario allows the user to explore the potential impact of different policy combinations on achieving specific goals. This scenario is designed to be a user-friendly and interactive tool for exploring the potential consequences of various policy choices. It empowers the user to test, iterate, and gain insights into the complex landscape of policy interventions.</a:t>
            </a:r>
          </a:p>
        </p:txBody>
      </p:sp>
      <p:sp>
        <p:nvSpPr>
          <p:cNvPr id="410" name="TextBox 409"/>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p10"/>
          <p:cNvSpPr txBox="1"/>
          <p:nvPr/>
        </p:nvSpPr>
        <p:spPr>
          <a:xfrm>
            <a:off x="622575" y="1581294"/>
            <a:ext cx="1936500" cy="2508379"/>
          </a:xfrm>
          <a:prstGeom prst="rect">
            <a:avLst/>
          </a:prstGeom>
          <a:noFill/>
          <a:ln>
            <a:noFill/>
          </a:ln>
        </p:spPr>
        <p:txBody>
          <a:bodyPr spcFirstLastPara="1" wrap="square" lIns="0" tIns="0" rIns="0" bIns="0" anchor="t" anchorCtr="0">
            <a:spAutoFit/>
          </a:bodyPr>
          <a:lstStyle/>
          <a:p>
            <a:pPr marL="0" marR="0" lvl="0" indent="0" algn="l" rtl="0">
              <a:lnSpc>
                <a:spcPct val="115000"/>
              </a:lnSpc>
              <a:spcBef>
                <a:spcPts val="0"/>
              </a:spcBef>
              <a:spcAft>
                <a:spcPts val="0"/>
              </a:spcAft>
              <a:buClr>
                <a:srgbClr val="000000"/>
              </a:buClr>
              <a:buSzPts val="1000"/>
              <a:buFont typeface="Arial"/>
              <a:buNone/>
            </a:pPr>
            <a:r>
              <a:rPr lang="en-US" sz="1000" b="0" i="0" u="none" strike="noStrike" cap="none" dirty="0">
                <a:solidFill>
                  <a:schemeClr val="dk1"/>
                </a:solidFill>
                <a:latin typeface="Montserrat SemiBold"/>
                <a:ea typeface="Montserrat SemiBold"/>
                <a:cs typeface="Montserrat SemiBold"/>
                <a:sym typeface="Montserrat SemiBold"/>
              </a:rPr>
              <a:t>Policy levers focus on the reduction of carbon emissions and increased resiliency for the cities. </a:t>
            </a:r>
          </a:p>
          <a:p>
            <a:pPr marL="0" marR="0" lvl="0" indent="0" algn="l" rtl="0">
              <a:lnSpc>
                <a:spcPct val="115000"/>
              </a:lnSpc>
              <a:spcBef>
                <a:spcPts val="1000"/>
              </a:spcBef>
              <a:spcAft>
                <a:spcPts val="0"/>
              </a:spcAft>
              <a:buClr>
                <a:srgbClr val="000000"/>
              </a:buClr>
              <a:buSzPts val="800"/>
              <a:buFont typeface="Arial"/>
              <a:buNone/>
            </a:pPr>
            <a:r>
              <a:rPr lang="en-US" sz="800" b="0" i="0" u="none" strike="noStrike" cap="none" dirty="0">
                <a:solidFill>
                  <a:schemeClr val="dk1"/>
                </a:solidFill>
                <a:latin typeface="Montserrat"/>
                <a:ea typeface="Montserrat"/>
                <a:cs typeface="Montserrat"/>
                <a:sym typeface="Montserrat"/>
              </a:rPr>
              <a:t>Policy levers are the selected investments or policies that may trigger changes in the performance of a specific area. Policy levers can include investing in new transport systems, a green building code, containment measures for urban expansion, among others.</a:t>
            </a:r>
          </a:p>
          <a:p>
            <a:pPr marL="0" marR="0" lvl="0" indent="0" algn="l" rtl="0">
              <a:lnSpc>
                <a:spcPct val="115000"/>
              </a:lnSpc>
              <a:spcBef>
                <a:spcPts val="1000"/>
              </a:spcBef>
              <a:spcAft>
                <a:spcPts val="1000"/>
              </a:spcAft>
              <a:buClr>
                <a:schemeClr val="dk1"/>
              </a:buClr>
              <a:buSzPts val="1100"/>
              <a:buFont typeface="Arial"/>
              <a:buNone/>
            </a:pPr>
            <a:r>
              <a:rPr lang="en-US" sz="800" b="0" i="0" u="none" strike="noStrike" cap="none" dirty="0">
                <a:solidFill>
                  <a:schemeClr val="dk1"/>
                </a:solidFill>
                <a:latin typeface="Montserrat"/>
                <a:ea typeface="Montserrat"/>
                <a:cs typeface="Montserrat"/>
                <a:sym typeface="Montserrat"/>
              </a:rPr>
              <a:t>The following list describes the list of policy levers selected </a:t>
            </a:r>
          </a:p>
        </p:txBody>
      </p:sp>
      <p:sp>
        <p:nvSpPr>
          <p:cNvPr id="408" name="Google Shape;408;p10"/>
          <p:cNvSpPr txBox="1"/>
          <p:nvPr/>
        </p:nvSpPr>
        <p:spPr>
          <a:xfrm>
            <a:off x="618327" y="505450"/>
            <a:ext cx="16653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Policy</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levers</a:t>
            </a:r>
            <a:endParaRPr sz="2200" b="1" i="0" u="none" strike="noStrike" cap="none">
              <a:solidFill>
                <a:schemeClr val="dk1"/>
              </a:solidFill>
              <a:latin typeface="Montserrat"/>
              <a:ea typeface="Montserrat"/>
              <a:cs typeface="Montserrat"/>
              <a:sym typeface="Montserrat"/>
            </a:endParaRPr>
          </a:p>
        </p:txBody>
      </p:sp>
      <p:cxnSp>
        <p:nvCxnSpPr>
          <p:cNvPr id="409" name="Google Shape;409;p10"/>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410" name="TextBox 409"/>
          <p:cNvSpPr txBox="1"/>
          <p:nvPr/>
        </p:nvSpPr>
        <p:spPr>
          <a:xfrm>
            <a:off x="3587021" y="1116340"/>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11" name="TextBox 410"/>
          <p:cNvSpPr txBox="1"/>
          <p:nvPr/>
        </p:nvSpPr>
        <p:spPr>
          <a:xfrm>
            <a:off x="3647109" y="1126215"/>
            <a:ext cx="4823138" cy="215444"/>
          </a:xfrm>
          <a:prstGeom prst="rect">
            <a:avLst/>
          </a:prstGeom>
          <a:noFill/>
        </p:spPr>
        <p:txBody>
          <a:bodyPr wrap="square">
            <a:spAutoFit/>
          </a:bodyPr>
          <a:lstStyle/>
          <a:p>
            <a:pPr>
              <a:lnSpc>
                <a:spcPct val="100000"/>
              </a:lnSpc>
            </a:pPr>
            <a:r>
              <a:rPr sz="800" b="1">
                <a:solidFill>
                  <a:srgbClr val="000000"/>
                </a:solidFill>
                <a:latin typeface="Montserrat"/>
              </a:rPr>
              <a:t>Urban Expansion</a:t>
            </a:r>
          </a:p>
        </p:txBody>
      </p:sp>
      <p:sp>
        <p:nvSpPr>
          <p:cNvPr id="412" name="TextBox 411"/>
          <p:cNvSpPr txBox="1"/>
          <p:nvPr/>
        </p:nvSpPr>
        <p:spPr>
          <a:xfrm>
            <a:off x="3585811" y="1251781"/>
            <a:ext cx="4935890" cy="461664"/>
          </a:xfrm>
          <a:prstGeom prst="rect">
            <a:avLst/>
          </a:prstGeom>
          <a:noFill/>
        </p:spPr>
        <p:txBody>
          <a:bodyPr wrap="square">
            <a:spAutoFit/>
          </a:bodyPr>
          <a:lstStyle/>
          <a:p>
            <a:pPr>
              <a:lnSpc>
                <a:spcPct val="100000"/>
              </a:lnSpc>
            </a:pPr>
            <a:r>
              <a:rPr sz="800" b="0">
                <a:solidFill>
                  <a:srgbClr val="000000"/>
                </a:solidFill>
                <a:latin typeface="Montserrat"/>
              </a:rPr>
              <a:t>Enable compact urban growth by promoting new construction within the city boundaries, and increasing population density in well-served and hazard-free areas.</a:t>
            </a:r>
          </a:p>
        </p:txBody>
      </p:sp>
      <p:sp>
        <p:nvSpPr>
          <p:cNvPr id="413" name="TextBox 412"/>
          <p:cNvSpPr txBox="1"/>
          <p:nvPr/>
        </p:nvSpPr>
        <p:spPr>
          <a:xfrm>
            <a:off x="3587021" y="1570891"/>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14" name="TextBox 413"/>
          <p:cNvSpPr txBox="1"/>
          <p:nvPr/>
        </p:nvSpPr>
        <p:spPr>
          <a:xfrm>
            <a:off x="3647109" y="1583643"/>
            <a:ext cx="4823138" cy="215444"/>
          </a:xfrm>
          <a:prstGeom prst="rect">
            <a:avLst/>
          </a:prstGeom>
          <a:noFill/>
        </p:spPr>
        <p:txBody>
          <a:bodyPr wrap="square">
            <a:spAutoFit/>
          </a:bodyPr>
          <a:lstStyle/>
          <a:p>
            <a:pPr>
              <a:lnSpc>
                <a:spcPct val="100000"/>
              </a:lnSpc>
            </a:pPr>
            <a:r>
              <a:rPr sz="800" b="1">
                <a:solidFill>
                  <a:srgbClr val="000000"/>
                </a:solidFill>
                <a:latin typeface="Montserrat"/>
              </a:rPr>
              <a:t>Public Transit</a:t>
            </a:r>
          </a:p>
        </p:txBody>
      </p:sp>
      <p:sp>
        <p:nvSpPr>
          <p:cNvPr id="415" name="TextBox 414"/>
          <p:cNvSpPr txBox="1"/>
          <p:nvPr/>
        </p:nvSpPr>
        <p:spPr>
          <a:xfrm>
            <a:off x="3585811" y="1709761"/>
            <a:ext cx="4935890" cy="461664"/>
          </a:xfrm>
          <a:prstGeom prst="rect">
            <a:avLst/>
          </a:prstGeom>
          <a:noFill/>
        </p:spPr>
        <p:txBody>
          <a:bodyPr wrap="square">
            <a:spAutoFit/>
          </a:bodyPr>
          <a:lstStyle/>
          <a:p>
            <a:pPr>
              <a:lnSpc>
                <a:spcPct val="100000"/>
              </a:lnSpc>
            </a:pPr>
            <a:r>
              <a:rPr sz="800" b="0">
                <a:solidFill>
                  <a:srgbClr val="000000"/>
                </a:solidFill>
                <a:latin typeface="Montserrat"/>
              </a:rPr>
              <a:t>Expand and improve public transportation infrastructure by developing projected road lines, increasing connectivity, and reducing reliance on private vehicles, thereby enhancing mobility and sustainability in urban areas.</a:t>
            </a:r>
          </a:p>
        </p:txBody>
      </p:sp>
      <p:sp>
        <p:nvSpPr>
          <p:cNvPr id="416" name="TextBox 415"/>
          <p:cNvSpPr txBox="1"/>
          <p:nvPr/>
        </p:nvSpPr>
        <p:spPr>
          <a:xfrm>
            <a:off x="3587021" y="2230175"/>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17" name="TextBox 416"/>
          <p:cNvSpPr txBox="1"/>
          <p:nvPr/>
        </p:nvSpPr>
        <p:spPr>
          <a:xfrm>
            <a:off x="3647109" y="2233838"/>
            <a:ext cx="4823138" cy="215444"/>
          </a:xfrm>
          <a:prstGeom prst="rect">
            <a:avLst/>
          </a:prstGeom>
          <a:noFill/>
        </p:spPr>
        <p:txBody>
          <a:bodyPr wrap="square">
            <a:spAutoFit/>
          </a:bodyPr>
          <a:lstStyle/>
          <a:p>
            <a:pPr>
              <a:lnSpc>
                <a:spcPct val="100000"/>
              </a:lnSpc>
            </a:pPr>
            <a:r>
              <a:rPr sz="800" b="1">
                <a:solidFill>
                  <a:srgbClr val="000000"/>
                </a:solidFill>
                <a:latin typeface="Montserrat"/>
              </a:rPr>
              <a:t>Residential Energy Efficiency</a:t>
            </a:r>
          </a:p>
        </p:txBody>
      </p:sp>
      <p:sp>
        <p:nvSpPr>
          <p:cNvPr id="418" name="TextBox 417"/>
          <p:cNvSpPr txBox="1"/>
          <p:nvPr/>
        </p:nvSpPr>
        <p:spPr>
          <a:xfrm>
            <a:off x="3585811" y="2359350"/>
            <a:ext cx="4935890" cy="461664"/>
          </a:xfrm>
          <a:prstGeom prst="rect">
            <a:avLst/>
          </a:prstGeom>
          <a:noFill/>
        </p:spPr>
        <p:txBody>
          <a:bodyPr wrap="square">
            <a:spAutoFit/>
          </a:bodyPr>
          <a:lstStyle/>
          <a:p>
            <a:pPr>
              <a:lnSpc>
                <a:spcPct val="100000"/>
              </a:lnSpc>
            </a:pPr>
            <a:r>
              <a:rPr sz="800" b="0">
                <a:solidFill>
                  <a:srgbClr val="000000"/>
                </a:solidFill>
                <a:latin typeface="Montserrat"/>
              </a:rPr>
              <a:t>Enhance energy efficiency in residential buildings by promoting insulation, efficient appliances, and renewable energy adoption. Higher values indicate greater reductions in energy consumption and emissions.</a:t>
            </a:r>
          </a:p>
        </p:txBody>
      </p:sp>
      <p:sp>
        <p:nvSpPr>
          <p:cNvPr id="419" name="TextBox 418"/>
          <p:cNvSpPr txBox="1"/>
          <p:nvPr/>
        </p:nvSpPr>
        <p:spPr>
          <a:xfrm>
            <a:off x="3587021" y="2873379"/>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20" name="TextBox 419"/>
          <p:cNvSpPr txBox="1"/>
          <p:nvPr/>
        </p:nvSpPr>
        <p:spPr>
          <a:xfrm>
            <a:off x="3647109" y="2880230"/>
            <a:ext cx="4823138" cy="215444"/>
          </a:xfrm>
          <a:prstGeom prst="rect">
            <a:avLst/>
          </a:prstGeom>
          <a:noFill/>
        </p:spPr>
        <p:txBody>
          <a:bodyPr wrap="square">
            <a:spAutoFit/>
          </a:bodyPr>
          <a:lstStyle/>
          <a:p>
            <a:pPr>
              <a:lnSpc>
                <a:spcPct val="100000"/>
              </a:lnSpc>
            </a:pPr>
            <a:r>
              <a:rPr sz="800" b="1">
                <a:solidFill>
                  <a:srgbClr val="000000"/>
                </a:solidFill>
                <a:latin typeface="Montserrat"/>
              </a:rPr>
              <a:t>Risk mitigation</a:t>
            </a:r>
          </a:p>
        </p:txBody>
      </p:sp>
      <p:sp>
        <p:nvSpPr>
          <p:cNvPr id="421" name="TextBox 420"/>
          <p:cNvSpPr txBox="1"/>
          <p:nvPr/>
        </p:nvSpPr>
        <p:spPr>
          <a:xfrm>
            <a:off x="3585811" y="3008395"/>
            <a:ext cx="4935890" cy="461664"/>
          </a:xfrm>
          <a:prstGeom prst="rect">
            <a:avLst/>
          </a:prstGeom>
          <a:noFill/>
        </p:spPr>
        <p:txBody>
          <a:bodyPr wrap="square">
            <a:spAutoFit/>
          </a:bodyPr>
          <a:lstStyle/>
          <a:p>
            <a:pPr>
              <a:lnSpc>
                <a:spcPct val="100000"/>
              </a:lnSpc>
            </a:pPr>
            <a:r>
              <a:rPr sz="800" b="0">
                <a:solidFill>
                  <a:srgbClr val="000000"/>
                </a:solidFill>
                <a:latin typeface="Montserrat"/>
              </a:rPr>
              <a:t>Preserve and improve wetlands and green areas, and implement Nature-Based Solutions. This policy lever pursues several objectives: preserving natural heritage, promoting tourism, improving water quality, mitigating flood risk, and climate risks.</a:t>
            </a:r>
          </a:p>
        </p:txBody>
      </p:sp>
      <p:sp>
        <p:nvSpPr>
          <p:cNvPr id="422" name="TextBox 421"/>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41" name="Google Shape;441;p11"/>
          <p:cNvSpPr txBox="1"/>
          <p:nvPr/>
        </p:nvSpPr>
        <p:spPr>
          <a:xfrm>
            <a:off x="581550" y="1619525"/>
            <a:ext cx="2112000" cy="12366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 sz="800" b="0" i="0" u="none" strike="noStrike" cap="none" dirty="0">
                <a:solidFill>
                  <a:schemeClr val="dk1"/>
                </a:solidFill>
                <a:latin typeface="Montserrat SemiBold"/>
                <a:ea typeface="Montserrat SemiBold"/>
                <a:cs typeface="Montserrat SemiBold"/>
                <a:sym typeface="Montserrat SemiBold"/>
              </a:rPr>
              <a:t>Indicators are numeric values that describe the present (or future) conditions of an urban area in a given year. They guide the evaluation, monitoring, and communication of the status of an urban area. </a:t>
            </a:r>
            <a:endParaRPr sz="800" b="0" i="0" u="none" strike="noStrike" cap="none" dirty="0">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1000"/>
              </a:spcBef>
              <a:spcAft>
                <a:spcPts val="1000"/>
              </a:spcAft>
              <a:buClr>
                <a:schemeClr val="dk1"/>
              </a:buClr>
              <a:buSzPts val="1100"/>
              <a:buFont typeface="Arial"/>
              <a:buNone/>
            </a:pPr>
            <a:r>
              <a:rPr lang="en" sz="800" b="0" i="0" u="none" strike="noStrike" cap="none" dirty="0">
                <a:solidFill>
                  <a:schemeClr val="dk1"/>
                </a:solidFill>
                <a:latin typeface="Montserrat"/>
                <a:ea typeface="Montserrat"/>
                <a:cs typeface="Montserrat"/>
                <a:sym typeface="Montserrat"/>
              </a:rPr>
              <a:t>To contrast urbanization trends we use the following indicators for the analysis of the five cities: </a:t>
            </a:r>
            <a:endParaRPr sz="800" b="0" i="0" u="none" strike="noStrike" cap="none" dirty="0">
              <a:solidFill>
                <a:schemeClr val="dk1"/>
              </a:solidFill>
              <a:latin typeface="Montserrat"/>
              <a:ea typeface="Montserrat"/>
              <a:cs typeface="Montserrat"/>
              <a:sym typeface="Montserrat"/>
            </a:endParaRPr>
          </a:p>
        </p:txBody>
      </p:sp>
      <p:sp>
        <p:nvSpPr>
          <p:cNvPr id="446" name="Google Shape;446;p11"/>
          <p:cNvSpPr txBox="1"/>
          <p:nvPr/>
        </p:nvSpPr>
        <p:spPr>
          <a:xfrm>
            <a:off x="615794" y="394132"/>
            <a:ext cx="4471500" cy="541800"/>
          </a:xfrm>
          <a:prstGeom prst="rect">
            <a:avLst/>
          </a:prstGeom>
          <a:solidFill>
            <a:srgbClr val="FFFFFF">
              <a:alpha val="0"/>
            </a:srgbClr>
          </a:solid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dirty="0">
                <a:solidFill>
                  <a:schemeClr val="dk1"/>
                </a:solidFill>
                <a:latin typeface="Montserrat"/>
                <a:ea typeface="Montserrat"/>
                <a:cs typeface="Montserrat"/>
                <a:sym typeface="Montserrat"/>
              </a:rPr>
              <a:t>List of</a:t>
            </a:r>
            <a:endParaRPr sz="2200" b="1" i="0" u="none" strike="noStrike" cap="none" dirty="0">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dirty="0">
                <a:solidFill>
                  <a:schemeClr val="dk1"/>
                </a:solidFill>
                <a:latin typeface="Montserrat"/>
                <a:ea typeface="Montserrat"/>
                <a:cs typeface="Montserrat"/>
                <a:sym typeface="Montserrat"/>
              </a:rPr>
              <a:t>indicators</a:t>
            </a:r>
            <a:endParaRPr sz="2200" b="1" i="0" u="none" strike="noStrike" cap="none" dirty="0">
              <a:solidFill>
                <a:schemeClr val="dk1"/>
              </a:solidFill>
              <a:latin typeface="Montserrat"/>
              <a:ea typeface="Montserrat"/>
              <a:cs typeface="Montserrat"/>
              <a:sym typeface="Montserrat"/>
            </a:endParaRPr>
          </a:p>
        </p:txBody>
      </p:sp>
      <p:cxnSp>
        <p:nvCxnSpPr>
          <p:cNvPr id="447" name="Google Shape;447;p11"/>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grpSp>
        <p:nvGrpSpPr>
          <p:cNvPr id="448" name="Google Shape;448;p11"/>
          <p:cNvGrpSpPr/>
          <p:nvPr/>
        </p:nvGrpSpPr>
        <p:grpSpPr>
          <a:xfrm>
            <a:off x="1153651" y="3115206"/>
            <a:ext cx="1622032" cy="1434710"/>
            <a:chOff x="2780316" y="1568850"/>
            <a:chExt cx="1882800" cy="1443806"/>
          </a:xfrm>
        </p:grpSpPr>
        <p:cxnSp>
          <p:nvCxnSpPr>
            <p:cNvPr id="449" name="Google Shape;449;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0" name="Google Shape;450;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51" name="Google Shape;451;p11"/>
          <p:cNvGrpSpPr/>
          <p:nvPr/>
        </p:nvGrpSpPr>
        <p:grpSpPr>
          <a:xfrm>
            <a:off x="7032626" y="3115206"/>
            <a:ext cx="1622032" cy="1434710"/>
            <a:chOff x="2780316" y="1568850"/>
            <a:chExt cx="1882800" cy="1443806"/>
          </a:xfrm>
        </p:grpSpPr>
        <p:cxnSp>
          <p:nvCxnSpPr>
            <p:cNvPr id="452" name="Google Shape;452;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3" name="Google Shape;453;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54" name="Google Shape;454;p11"/>
          <p:cNvGrpSpPr/>
          <p:nvPr/>
        </p:nvGrpSpPr>
        <p:grpSpPr>
          <a:xfrm>
            <a:off x="5072968" y="3115206"/>
            <a:ext cx="1622032" cy="1434710"/>
            <a:chOff x="2780316" y="1568850"/>
            <a:chExt cx="1882800" cy="1443806"/>
          </a:xfrm>
        </p:grpSpPr>
        <p:cxnSp>
          <p:nvCxnSpPr>
            <p:cNvPr id="455" name="Google Shape;455;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6" name="Google Shape;456;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57" name="Google Shape;457;p11"/>
          <p:cNvGrpSpPr/>
          <p:nvPr/>
        </p:nvGrpSpPr>
        <p:grpSpPr>
          <a:xfrm>
            <a:off x="3113309" y="3115206"/>
            <a:ext cx="1622032" cy="1434710"/>
            <a:chOff x="2780316" y="1568850"/>
            <a:chExt cx="1882800" cy="1443806"/>
          </a:xfrm>
        </p:grpSpPr>
        <p:cxnSp>
          <p:nvCxnSpPr>
            <p:cNvPr id="458" name="Google Shape;458;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9" name="Google Shape;459;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60" name="Google Shape;460;p11"/>
          <p:cNvGrpSpPr/>
          <p:nvPr/>
        </p:nvGrpSpPr>
        <p:grpSpPr>
          <a:xfrm>
            <a:off x="7032626" y="1520581"/>
            <a:ext cx="1622032" cy="1434710"/>
            <a:chOff x="2780316" y="1568850"/>
            <a:chExt cx="1882800" cy="1443806"/>
          </a:xfrm>
        </p:grpSpPr>
        <p:cxnSp>
          <p:nvCxnSpPr>
            <p:cNvPr id="461" name="Google Shape;461;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62" name="Google Shape;462;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63" name="Google Shape;463;p11"/>
          <p:cNvGrpSpPr/>
          <p:nvPr/>
        </p:nvGrpSpPr>
        <p:grpSpPr>
          <a:xfrm>
            <a:off x="5071391" y="1520581"/>
            <a:ext cx="1623348" cy="1436286"/>
            <a:chOff x="2778486" y="1568850"/>
            <a:chExt cx="1884327" cy="1445392"/>
          </a:xfrm>
        </p:grpSpPr>
        <p:cxnSp>
          <p:nvCxnSpPr>
            <p:cNvPr id="464" name="Google Shape;464;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65" name="Google Shape;465;p11"/>
            <p:cNvCxnSpPr/>
            <p:nvPr/>
          </p:nvCxnSpPr>
          <p:spPr>
            <a:xfrm>
              <a:off x="2778486" y="3014242"/>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66" name="Google Shape;466;p11"/>
          <p:cNvGrpSpPr/>
          <p:nvPr/>
        </p:nvGrpSpPr>
        <p:grpSpPr>
          <a:xfrm>
            <a:off x="3115579" y="1520581"/>
            <a:ext cx="1622032" cy="1434505"/>
            <a:chOff x="2782950" y="1568850"/>
            <a:chExt cx="1882800" cy="1443600"/>
          </a:xfrm>
        </p:grpSpPr>
        <p:cxnSp>
          <p:nvCxnSpPr>
            <p:cNvPr id="467" name="Google Shape;467;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68" name="Google Shape;468;p11"/>
            <p:cNvCxnSpPr/>
            <p:nvPr/>
          </p:nvCxnSpPr>
          <p:spPr>
            <a:xfrm>
              <a:off x="2782950" y="3010372"/>
              <a:ext cx="1882800" cy="0"/>
            </a:xfrm>
            <a:prstGeom prst="straightConnector1">
              <a:avLst/>
            </a:prstGeom>
            <a:noFill/>
            <a:ln w="9525" cap="flat" cmpd="sng">
              <a:solidFill>
                <a:schemeClr val="dk1"/>
              </a:solidFill>
              <a:prstDash val="solid"/>
              <a:round/>
              <a:headEnd type="none" w="sm" len="sm"/>
              <a:tailEnd type="none" w="sm" len="sm"/>
            </a:ln>
          </p:spPr>
        </p:cxnSp>
      </p:grpSp>
      <p:sp>
        <p:nvSpPr>
          <p:cNvPr id="469" name="TextBox 468"/>
          <p:cNvSpPr txBox="1"/>
          <p:nvPr/>
        </p:nvSpPr>
        <p:spPr>
          <a:xfrm>
            <a:off x="3051873" y="1589293"/>
            <a:ext cx="1674475" cy="215444"/>
          </a:xfrm>
          <a:prstGeom prst="rect">
            <a:avLst/>
          </a:prstGeom>
          <a:noFill/>
        </p:spPr>
        <p:txBody>
          <a:bodyPr wrap="square">
            <a:spAutoFit/>
          </a:bodyPr>
          <a:lstStyle/>
          <a:p>
            <a:pPr>
              <a:lnSpc>
                <a:spcPct val="100000"/>
              </a:lnSpc>
            </a:pPr>
            <a:r>
              <a:rPr sz="800" b="1">
                <a:solidFill>
                  <a:srgbClr val="000000"/>
                </a:solidFill>
                <a:latin typeface="Montserrat"/>
              </a:rPr>
              <a:t>Municipal service costs (Million USD/a)</a:t>
            </a:r>
          </a:p>
        </p:txBody>
      </p:sp>
      <p:sp>
        <p:nvSpPr>
          <p:cNvPr id="470" name="TextBox 469"/>
          <p:cNvSpPr txBox="1"/>
          <p:nvPr/>
        </p:nvSpPr>
        <p:spPr>
          <a:xfrm>
            <a:off x="3052529" y="1839039"/>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average annual per capita municipal expenditure needed to provide public lighting, potable water, waste management, wastewater treatment, and maintenance to the urban area roads.</a:t>
            </a:r>
          </a:p>
        </p:txBody>
      </p:sp>
      <p:sp>
        <p:nvSpPr>
          <p:cNvPr id="471" name="TextBox 470"/>
          <p:cNvSpPr txBox="1"/>
          <p:nvPr/>
        </p:nvSpPr>
        <p:spPr>
          <a:xfrm>
            <a:off x="5013541" y="1589293"/>
            <a:ext cx="1674995" cy="215444"/>
          </a:xfrm>
          <a:prstGeom prst="rect">
            <a:avLst/>
          </a:prstGeom>
          <a:noFill/>
        </p:spPr>
        <p:txBody>
          <a:bodyPr wrap="square">
            <a:spAutoFit/>
          </a:bodyPr>
          <a:lstStyle/>
          <a:p>
            <a:pPr>
              <a:lnSpc>
                <a:spcPct val="100000"/>
              </a:lnSpc>
            </a:pPr>
            <a:r>
              <a:rPr sz="800" b="1">
                <a:solidFill>
                  <a:srgbClr val="000000"/>
                </a:solidFill>
                <a:latin typeface="Montserrat"/>
              </a:rPr>
              <a:t>Capital investment costs (Million USD)</a:t>
            </a:r>
          </a:p>
        </p:txBody>
      </p:sp>
      <p:sp>
        <p:nvSpPr>
          <p:cNvPr id="472" name="TextBox 471"/>
          <p:cNvSpPr txBox="1"/>
          <p:nvPr/>
        </p:nvSpPr>
        <p:spPr>
          <a:xfrm>
            <a:off x="5014027" y="1839039"/>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total investment required to build the roads, water network, sewerage, public lighting, and electricity grids for the square kilometers that the urban area_x000D_</a:t>
            </a:r>
          </a:p>
          <a:p>
            <a:pPr>
              <a:lnSpc>
                <a:spcPct val="100000"/>
              </a:lnSpc>
            </a:pPr>
            <a:r>
              <a:rPr sz="800" b="0">
                <a:solidFill>
                  <a:srgbClr val="000000"/>
                </a:solidFill>
                <a:latin typeface="Montserrat"/>
              </a:rPr>
              <a:t>will expand.</a:t>
            </a:r>
          </a:p>
        </p:txBody>
      </p:sp>
      <p:sp>
        <p:nvSpPr>
          <p:cNvPr id="473" name="TextBox 472"/>
          <p:cNvSpPr txBox="1"/>
          <p:nvPr/>
        </p:nvSpPr>
        <p:spPr>
          <a:xfrm>
            <a:off x="6968770" y="1589293"/>
            <a:ext cx="1674995" cy="215444"/>
          </a:xfrm>
          <a:prstGeom prst="rect">
            <a:avLst/>
          </a:prstGeom>
          <a:noFill/>
        </p:spPr>
        <p:txBody>
          <a:bodyPr wrap="square">
            <a:spAutoFit/>
          </a:bodyPr>
          <a:lstStyle/>
          <a:p>
            <a:pPr>
              <a:lnSpc>
                <a:spcPct val="100000"/>
              </a:lnSpc>
            </a:pPr>
            <a:r>
              <a:rPr sz="800" b="1">
                <a:solidFill>
                  <a:srgbClr val="000000"/>
                </a:solidFill>
                <a:latin typeface="Montserrat"/>
              </a:rPr>
              <a:t>Population exposed to flooding (%)</a:t>
            </a:r>
          </a:p>
        </p:txBody>
      </p:sp>
      <p:sp>
        <p:nvSpPr>
          <p:cNvPr id="474" name="TextBox 473"/>
          <p:cNvSpPr txBox="1"/>
          <p:nvPr/>
        </p:nvSpPr>
        <p:spPr>
          <a:xfrm>
            <a:off x="6970033" y="1839039"/>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percentage of the population that is exposed to floods because they live within the zone of influence.</a:t>
            </a:r>
          </a:p>
        </p:txBody>
      </p:sp>
      <p:sp>
        <p:nvSpPr>
          <p:cNvPr id="475" name="TextBox 474"/>
          <p:cNvSpPr txBox="1"/>
          <p:nvPr/>
        </p:nvSpPr>
        <p:spPr>
          <a:xfrm>
            <a:off x="1154578" y="3210262"/>
            <a:ext cx="1674995" cy="215444"/>
          </a:xfrm>
          <a:prstGeom prst="rect">
            <a:avLst/>
          </a:prstGeom>
          <a:noFill/>
        </p:spPr>
        <p:txBody>
          <a:bodyPr wrap="square">
            <a:spAutoFit/>
          </a:bodyPr>
          <a:lstStyle/>
          <a:p>
            <a:pPr>
              <a:lnSpc>
                <a:spcPct val="100000"/>
              </a:lnSpc>
            </a:pPr>
            <a:r>
              <a:rPr sz="800" b="1">
                <a:solidFill>
                  <a:srgbClr val="000000"/>
                </a:solidFill>
                <a:latin typeface="Montserrat"/>
              </a:rPr>
              <a:t>Carbon emissions per capita (kg CO2eq/a/capita)</a:t>
            </a:r>
          </a:p>
        </p:txBody>
      </p:sp>
      <p:sp>
        <p:nvSpPr>
          <p:cNvPr id="476" name="TextBox 475"/>
          <p:cNvSpPr txBox="1"/>
          <p:nvPr/>
        </p:nvSpPr>
        <p:spPr>
          <a:xfrm>
            <a:off x="1154577" y="3455848"/>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average per capita greenhouse gases emissions released annually as an outcome of the energy consumption for public lighting, electricity in dwellings, and commuting.</a:t>
            </a:r>
          </a:p>
        </p:txBody>
      </p:sp>
      <p:sp>
        <p:nvSpPr>
          <p:cNvPr id="477" name="TextBox 476"/>
          <p:cNvSpPr txBox="1"/>
          <p:nvPr/>
        </p:nvSpPr>
        <p:spPr>
          <a:xfrm>
            <a:off x="3052795" y="3210262"/>
            <a:ext cx="1674995" cy="215444"/>
          </a:xfrm>
          <a:prstGeom prst="rect">
            <a:avLst/>
          </a:prstGeom>
          <a:noFill/>
        </p:spPr>
        <p:txBody>
          <a:bodyPr wrap="square">
            <a:spAutoFit/>
          </a:bodyPr>
          <a:lstStyle/>
          <a:p>
            <a:pPr>
              <a:lnSpc>
                <a:spcPct val="100000"/>
              </a:lnSpc>
            </a:pPr>
            <a:r>
              <a:rPr sz="800" b="1">
                <a:solidFill>
                  <a:srgbClr val="000000"/>
                </a:solidFill>
                <a:latin typeface="Montserrat"/>
              </a:rPr>
              <a:t>Energy consumption per capita (kWh/a/capita)</a:t>
            </a:r>
          </a:p>
        </p:txBody>
      </p:sp>
      <p:sp>
        <p:nvSpPr>
          <p:cNvPr id="478" name="TextBox 477"/>
          <p:cNvSpPr txBox="1"/>
          <p:nvPr/>
        </p:nvSpPr>
        <p:spPr>
          <a:xfrm>
            <a:off x="3051809" y="3455848"/>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total average energy consumed per person during a year for public lighting, electricity in dwellings, and commuting by public transport and private vehicles.</a:t>
            </a:r>
          </a:p>
        </p:txBody>
      </p:sp>
      <p:sp>
        <p:nvSpPr>
          <p:cNvPr id="479" name="TextBox 47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4" name="Google Shape;474;p12"/>
          <p:cNvSpPr txBox="1"/>
          <p:nvPr/>
        </p:nvSpPr>
        <p:spPr>
          <a:xfrm>
            <a:off x="618323" y="505450"/>
            <a:ext cx="38109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Detailed policy levers</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Level of  effort</a:t>
            </a:r>
            <a:endParaRPr sz="2200" b="1" i="0" u="none" strike="noStrike" cap="none">
              <a:solidFill>
                <a:schemeClr val="dk1"/>
              </a:solidFill>
              <a:latin typeface="Montserrat"/>
              <a:ea typeface="Montserrat"/>
              <a:cs typeface="Montserrat"/>
              <a:sym typeface="Montserrat"/>
            </a:endParaRPr>
          </a:p>
        </p:txBody>
      </p:sp>
      <p:cxnSp>
        <p:nvCxnSpPr>
          <p:cNvPr id="475" name="Google Shape;475;p12"/>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graphicFrame>
        <p:nvGraphicFramePr>
          <p:cNvPr id="476" name="Table 475"/>
          <p:cNvGraphicFramePr>
            <a:graphicFrameLocks noGrp="1"/>
          </p:cNvGraphicFramePr>
          <p:nvPr/>
        </p:nvGraphicFramePr>
        <p:xfrm>
          <a:off x="457200" y="1371600"/>
          <a:ext cx="8229600" cy="1828800"/>
        </p:xfrm>
        <a:graphic>
          <a:graphicData uri="http://schemas.openxmlformats.org/drawingml/2006/table">
            <a:tbl>
              <a:tblPr firstRow="1" bandRow="1">
                <a:tableStyleId>{5C22544A-7EE6-4342-B048-85BDC9FD1C3A}</a:tableStyleId>
              </a:tblPr>
              <a:tblGrid>
                <a:gridCol w="2743200"/>
                <a:gridCol w="1828800"/>
                <a:gridCol w="1828800"/>
                <a:gridCol w="1828800"/>
              </a:tblGrid>
              <a:tr h="365760">
                <a:tc>
                  <a:txBody>
                    <a:bodyPr/>
                    <a:lstStyle/>
                    <a:p>
                      <a:pPr algn="ctr"/>
                      <a:r>
                        <a:rPr b="1" sz="1100">
                          <a:solidFill>
                            <a:srgbClr val="000000"/>
                          </a:solidFill>
                          <a:latin typeface="Montserrat"/>
                        </a:rPr>
                        <a:t>Lever</a:t>
                      </a:r>
                    </a:p>
                  </a:txBody>
                  <a:tcPr>
                    <a:noFill/>
                  </a:tcPr>
                </a:tc>
                <a:tc>
                  <a:txBody>
                    <a:bodyPr/>
                    <a:lstStyle/>
                    <a:p>
                      <a:pPr algn="ctr"/>
                      <a:r>
                        <a:rPr b="1" sz="1100">
                          <a:solidFill>
                            <a:srgbClr val="000000"/>
                          </a:solidFill>
                          <a:latin typeface="Montserrat"/>
                        </a:rPr>
                        <a:t>BAU Scenario</a:t>
                      </a:r>
                    </a:p>
                  </a:txBody>
                  <a:tcPr>
                    <a:noFill/>
                  </a:tcPr>
                </a:tc>
                <a:tc>
                  <a:txBody>
                    <a:bodyPr/>
                    <a:lstStyle/>
                    <a:p>
                      <a:pPr algn="ctr"/>
                      <a:r>
                        <a:rPr b="1" sz="1100">
                          <a:solidFill>
                            <a:srgbClr val="000000"/>
                          </a:solidFill>
                          <a:latin typeface="Montserrat"/>
                        </a:rPr>
                        <a:t>Vision Scenario</a:t>
                      </a:r>
                    </a:p>
                  </a:txBody>
                  <a:tcPr>
                    <a:noFill/>
                  </a:tcPr>
                </a:tc>
                <a:tc>
                  <a:txBody>
                    <a:bodyPr/>
                    <a:lstStyle/>
                    <a:p>
                      <a:pPr algn="ctr"/>
                      <a:r>
                        <a:rPr b="1" sz="1100">
                          <a:solidFill>
                            <a:srgbClr val="000000"/>
                          </a:solidFill>
                          <a:latin typeface="Montserrat"/>
                        </a:rPr>
                        <a:t>My Scenario</a:t>
                      </a:r>
                    </a:p>
                  </a:txBody>
                  <a:tcPr>
                    <a:noFill/>
                  </a:tcPr>
                </a:tc>
              </a:tr>
              <a:tr h="365760">
                <a:tc>
                  <a:txBody>
                    <a:bodyPr/>
                    <a:lstStyle/>
                    <a:p>
                      <a:pPr algn="l"/>
                      <a:r>
                        <a:rPr sz="800" b="1">
                          <a:solidFill>
                            <a:srgbClr val="000000"/>
                          </a:solidFill>
                          <a:latin typeface="Montserrat"/>
                        </a:rPr>
                        <a:t>Urban Expansion</a:t>
                      </a:r>
                    </a:p>
                  </a:txBody>
                  <a:tcPr>
                    <a:noFill/>
                  </a:tcPr>
                </a:tc>
                <a:tc>
                  <a:txBody>
                    <a:bodyPr/>
                    <a:lstStyle/>
                    <a:p>
                      <a:pPr algn="ctr"/>
                      <a:r>
                        <a:rPr sz="800" b="0">
                          <a:solidFill>
                            <a:srgbClr val="000000"/>
                          </a:solidFill>
                          <a:latin typeface="Montserrat"/>
                        </a:rPr>
                        <a:t>BAU Footprint Polygon</a:t>
                      </a:r>
                    </a:p>
                  </a:txBody>
                  <a:tcPr>
                    <a:noFill/>
                  </a:tcPr>
                </a:tc>
                <a:tc>
                  <a:txBody>
                    <a:bodyPr/>
                    <a:lstStyle/>
                    <a:p>
                      <a:pPr algn="ctr"/>
                      <a:r>
                        <a:rPr sz="800" b="0">
                          <a:solidFill>
                            <a:srgbClr val="000000"/>
                          </a:solidFill>
                          <a:latin typeface="Montserrat"/>
                        </a:rPr>
                        <a:t>BAU Footprint Polygon</a:t>
                      </a:r>
                    </a:p>
                  </a:txBody>
                  <a:tcPr>
                    <a:noFill/>
                  </a:tcPr>
                </a:tc>
                <a:tc>
                  <a:txBody>
                    <a:bodyPr/>
                    <a:lstStyle/>
                    <a:p>
                      <a:pPr algn="ctr"/>
                      <a:r>
                        <a:rPr sz="800" b="0">
                          <a:solidFill>
                            <a:srgbClr val="000000"/>
                          </a:solidFill>
                          <a:latin typeface="Montserrat"/>
                        </a:rPr>
                        <a:t>BAU Footprint Polygon</a:t>
                      </a:r>
                    </a:p>
                  </a:txBody>
                  <a:tcPr>
                    <a:noFill/>
                  </a:tcPr>
                </a:tc>
              </a:tr>
              <a:tr h="365760">
                <a:tc>
                  <a:txBody>
                    <a:bodyPr/>
                    <a:lstStyle/>
                    <a:p>
                      <a:pPr algn="l"/>
                      <a:r>
                        <a:rPr sz="800" b="1">
                          <a:solidFill>
                            <a:srgbClr val="000000"/>
                          </a:solidFill>
                          <a:latin typeface="Montserrat"/>
                        </a:rPr>
                        <a:t>Public Transit</a:t>
                      </a:r>
                    </a:p>
                  </a:txBody>
                  <a:tcPr>
                    <a:noFill/>
                  </a:tcPr>
                </a:tc>
                <a:tc>
                  <a:txBody>
                    <a:bodyPr/>
                    <a:lstStyle/>
                    <a:p>
                      <a:pPr algn="ctr"/>
                      <a:r>
                        <a:rPr sz="800" b="0">
                          <a:solidFill>
                            <a:srgbClr val="000000"/>
                          </a:solidFill>
                          <a:latin typeface="Montserrat"/>
                        </a:rPr>
                        <a:t>My Scenario Transit Polygon</a:t>
                      </a:r>
                    </a:p>
                  </a:txBody>
                  <a:tcPr>
                    <a:noFill/>
                  </a:tcPr>
                </a:tc>
                <a:tc>
                  <a:txBody>
                    <a:bodyPr/>
                    <a:lstStyle/>
                    <a:p>
                      <a:pPr algn="ctr"/>
                      <a:r>
                        <a:rPr sz="800" b="0">
                          <a:solidFill>
                            <a:srgbClr val="000000"/>
                          </a:solidFill>
                          <a:latin typeface="Montserrat"/>
                        </a:rPr>
                        <a:t>My Scenario Transit Polygon</a:t>
                      </a:r>
                    </a:p>
                  </a:txBody>
                  <a:tcPr>
                    <a:noFill/>
                  </a:tcPr>
                </a:tc>
                <a:tc>
                  <a:txBody>
                    <a:bodyPr/>
                    <a:lstStyle/>
                    <a:p>
                      <a:pPr algn="ctr"/>
                      <a:r>
                        <a:rPr sz="800" b="0">
                          <a:solidFill>
                            <a:srgbClr val="000000"/>
                          </a:solidFill>
                          <a:latin typeface="Montserrat"/>
                        </a:rPr>
                        <a:t>My Scenario Transit Polygon</a:t>
                      </a:r>
                    </a:p>
                  </a:txBody>
                  <a:tcPr>
                    <a:noFill/>
                  </a:tcPr>
                </a:tc>
              </a:tr>
              <a:tr h="365760">
                <a:tc>
                  <a:txBody>
                    <a:bodyPr/>
                    <a:lstStyle/>
                    <a:p>
                      <a:pPr algn="l"/>
                      <a:r>
                        <a:rPr sz="800" b="1">
                          <a:solidFill>
                            <a:srgbClr val="000000"/>
                          </a:solidFill>
                          <a:latin typeface="Montserrat"/>
                        </a:rPr>
                        <a:t>Residential Energy Efficiency</a:t>
                      </a:r>
                    </a:p>
                  </a:txBody>
                  <a:tcPr>
                    <a:noFill/>
                  </a:tcPr>
                </a:tc>
                <a:tc>
                  <a:txBody>
                    <a:bodyPr/>
                    <a:lstStyle/>
                    <a:p>
                      <a:pPr algn="ctr"/>
                      <a:r>
                        <a:rPr sz="800" b="0">
                          <a:solidFill>
                            <a:srgbClr val="000000"/>
                          </a:solidFill>
                          <a:latin typeface="Montserrat"/>
                        </a:rPr>
                        <a:t>15%</a:t>
                      </a:r>
                    </a:p>
                  </a:txBody>
                  <a:tcPr>
                    <a:noFill/>
                  </a:tcPr>
                </a:tc>
                <a:tc>
                  <a:txBody>
                    <a:bodyPr/>
                    <a:lstStyle/>
                    <a:p>
                      <a:pPr algn="ctr"/>
                      <a:r>
                        <a:rPr sz="800" b="0">
                          <a:solidFill>
                            <a:srgbClr val="000000"/>
                          </a:solidFill>
                          <a:latin typeface="Montserrat"/>
                        </a:rPr>
                        <a:t>15%</a:t>
                      </a:r>
                    </a:p>
                  </a:txBody>
                  <a:tcPr>
                    <a:noFill/>
                  </a:tcPr>
                </a:tc>
                <a:tc>
                  <a:txBody>
                    <a:bodyPr/>
                    <a:lstStyle/>
                    <a:p>
                      <a:pPr algn="ctr"/>
                      <a:r>
                        <a:rPr sz="800" b="0">
                          <a:solidFill>
                            <a:srgbClr val="000000"/>
                          </a:solidFill>
                          <a:latin typeface="Montserrat"/>
                        </a:rPr>
                        <a:t>15%</a:t>
                      </a:r>
                    </a:p>
                  </a:txBody>
                  <a:tcPr>
                    <a:noFill/>
                  </a:tcPr>
                </a:tc>
              </a:tr>
              <a:tr h="365760">
                <a:tc>
                  <a:txBody>
                    <a:bodyPr/>
                    <a:lstStyle/>
                    <a:p>
                      <a:pPr algn="l"/>
                      <a:r>
                        <a:rPr sz="800" b="1">
                          <a:solidFill>
                            <a:srgbClr val="000000"/>
                          </a:solidFill>
                          <a:latin typeface="Montserrat"/>
                        </a:rPr>
                        <a:t>Risk mitigation</a:t>
                      </a:r>
                    </a:p>
                  </a:txBody>
                  <a:tcPr>
                    <a:noFill/>
                  </a:tcPr>
                </a:tc>
                <a:tc>
                  <a:txBody>
                    <a:bodyPr/>
                    <a:lstStyle/>
                    <a:p>
                      <a:pPr algn="ctr"/>
                      <a:r>
                        <a:rPr sz="800" b="0">
                          <a:solidFill>
                            <a:srgbClr val="000000"/>
                          </a:solidFill>
                          <a:latin typeface="Montserrat"/>
                        </a:rPr>
                        <a:t>Risk mitigation is ON</a:t>
                      </a:r>
                    </a:p>
                  </a:txBody>
                  <a:tcPr>
                    <a:noFill/>
                  </a:tcPr>
                </a:tc>
                <a:tc>
                  <a:txBody>
                    <a:bodyPr/>
                    <a:lstStyle/>
                    <a:p>
                      <a:pPr algn="ctr"/>
                      <a:r>
                        <a:rPr sz="800" b="0">
                          <a:solidFill>
                            <a:srgbClr val="000000"/>
                          </a:solidFill>
                          <a:latin typeface="Montserrat"/>
                        </a:rPr>
                        <a:t>Risk mitigation is ON</a:t>
                      </a:r>
                    </a:p>
                  </a:txBody>
                  <a:tcPr>
                    <a:noFill/>
                  </a:tcPr>
                </a:tc>
                <a:tc>
                  <a:txBody>
                    <a:bodyPr/>
                    <a:lstStyle/>
                    <a:p>
                      <a:pPr algn="ctr"/>
                      <a:r>
                        <a:rPr sz="800" b="0">
                          <a:solidFill>
                            <a:srgbClr val="000000"/>
                          </a:solidFill>
                          <a:latin typeface="Montserrat"/>
                        </a:rPr>
                        <a:t>Risk mitigation is ON</a:t>
                      </a:r>
                    </a:p>
                  </a:txBody>
                  <a:tcPr>
                    <a:noFill/>
                  </a:tcPr>
                </a:tc>
              </a:tr>
            </a:tbl>
          </a:graphicData>
        </a:graphic>
      </p:graphicFrame>
      <p:sp>
        <p:nvSpPr>
          <p:cNvPr id="477" name="TextBox 476"/>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78"/>
        <p:cNvGrpSpPr/>
        <p:nvPr/>
      </p:nvGrpSpPr>
      <p:grpSpPr>
        <a:xfrm>
          <a:off x="0" y="0"/>
          <a:ext cx="0" cy="0"/>
          <a:chOff x="0" y="0"/>
          <a:chExt cx="0" cy="0"/>
        </a:xfrm>
      </p:grpSpPr>
      <p:sp>
        <p:nvSpPr>
          <p:cNvPr id="779" name="Google Shape;779;p19"/>
          <p:cNvSpPr txBox="1"/>
          <p:nvPr/>
        </p:nvSpPr>
        <p:spPr>
          <a:xfrm>
            <a:off x="5406750" y="2516750"/>
            <a:ext cx="3000000" cy="4155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500"/>
              <a:buFont typeface="Arial"/>
              <a:buNone/>
            </a:pPr>
            <a:r>
              <a:rPr lang="en" sz="1500" b="0" i="0" u="none" strike="noStrike" cap="none">
                <a:solidFill>
                  <a:schemeClr val="lt1"/>
                </a:solidFill>
                <a:latin typeface="Montserrat"/>
                <a:ea typeface="Montserrat"/>
                <a:cs typeface="Montserrat"/>
                <a:sym typeface="Montserrat"/>
              </a:rPr>
              <a:t>Scenario modeling report</a:t>
            </a:r>
            <a:endParaRPr sz="1500" b="0" i="0" u="none" strike="noStrike" cap="none">
              <a:solidFill>
                <a:schemeClr val="lt1"/>
              </a:solidFill>
              <a:latin typeface="Arial"/>
              <a:ea typeface="Arial"/>
              <a:cs typeface="Arial"/>
              <a:sym typeface="Arial"/>
            </a:endParaRPr>
          </a:p>
        </p:txBody>
      </p:sp>
      <p:sp>
        <p:nvSpPr>
          <p:cNvPr id="780" name="TextBox 779"/>
          <p:cNvSpPr txBox="1"/>
          <p:nvPr/>
        </p:nvSpPr>
        <p:spPr>
          <a:xfrm>
            <a:off x="5843016" y="3136392"/>
            <a:ext cx="2560320" cy="950976"/>
          </a:xfrm>
          <a:prstGeom prst="rect">
            <a:avLst/>
          </a:prstGeom>
          <a:noFill/>
        </p:spPr>
        <p:txBody>
          <a:bodyPr wrap="square">
            <a:spAutoFit/>
          </a:bodyPr>
          <a:lstStyle/>
          <a:p>
            <a:pPr algn="ctr">
              <a:lnSpc>
                <a:spcPct val="100000"/>
              </a:lnSpc>
            </a:pPr>
            <a:r>
              <a:rPr sz="2500" b="0">
                <a:solidFill>
                  <a:srgbClr val="FFFFFF"/>
                </a:solidFill>
                <a:latin typeface="Montserrat Semi Bold"/>
              </a:rPr>
              <a:t>Cozumel Project</a:t>
            </a:r>
          </a:p>
        </p:txBody>
      </p:sp>
      <p:sp>
        <p:nvSpPr>
          <p:cNvPr id="781" name="TextBox 780"/>
          <p:cNvSpPr txBox="1"/>
          <p:nvPr/>
        </p:nvSpPr>
        <p:spPr>
          <a:xfrm>
            <a:off x="7744968" y="4297680"/>
            <a:ext cx="667512" cy="411480"/>
          </a:xfrm>
          <a:prstGeom prst="rect">
            <a:avLst/>
          </a:prstGeom>
          <a:noFill/>
        </p:spPr>
        <p:txBody>
          <a:bodyPr wrap="square">
            <a:spAutoFit/>
          </a:bodyPr>
          <a:lstStyle/>
          <a:p>
            <a:pPr>
              <a:lnSpc>
                <a:spcPct val="100000"/>
              </a:lnSpc>
            </a:pPr>
            <a:r>
              <a:rPr sz="1500" b="0">
                <a:solidFill>
                  <a:srgbClr val="FFFFFF"/>
                </a:solidFill>
                <a:latin typeface="Montserrat"/>
              </a:rPr>
              <a:t>2026</a:t>
            </a:r>
          </a:p>
        </p:txBody>
      </p:sp>
    </p:spTree>
  </p:cSld>
  <p:clrMapOvr>
    <a:masterClrMapping/>
  </p:clrMapOvr>
</p:sld>
</file>

<file path=ppt/slides/slide1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Municipal service costs</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estimated from the cost of the energy needed to provide public lighting, plus the average annual expenditure to maintain all the city's roads...</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1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Capital investment costs</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calculated by multiplying the cost assumption by the level of effort for each policy lever combining the parametric costs to build the infrastructure of one new square kilometer of urban area with the total square kilometers of urban expansion...</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1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Population exposed to flooding</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measured by the percentage (%) of the total population that lives within hazard prone areas. Exposure is calculated by dividing the number of inhabitants that live within the hazard prone area . Next, the population is divided by the total population of the city to obtain the exposure...</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1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Carbon emissions per capita</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the result of multiplying annual energy consumption per person by the carbon factor for each type of energy: a) Electricity consumption for public lighting and in dwellings, b) Consumption of fuels for commuting within the urban area, by public transport or private vehicle...</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1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Energy consumption per capita</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calculated with the total energy consumed by the urban area's population for commuting for public lighting, and the electricity consumed to power homes divided by the total population in the study area...</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3F3F3"/>
        </a:solidFill>
        <a:effectLst/>
      </p:bgPr>
    </p:bg>
    <p:spTree>
      <p:nvGrpSpPr>
        <p:cNvPr id="1" name="Shape 228"/>
        <p:cNvGrpSpPr/>
        <p:nvPr/>
      </p:nvGrpSpPr>
      <p:grpSpPr>
        <a:xfrm>
          <a:off x="0" y="0"/>
          <a:ext cx="0" cy="0"/>
          <a:chOff x="0" y="0"/>
          <a:chExt cx="0" cy="0"/>
        </a:xfrm>
      </p:grpSpPr>
      <p:sp>
        <p:nvSpPr>
          <p:cNvPr id="229" name="Google Shape;229;p2"/>
          <p:cNvSpPr txBox="1"/>
          <p:nvPr/>
        </p:nvSpPr>
        <p:spPr>
          <a:xfrm>
            <a:off x="3417300" y="1342700"/>
            <a:ext cx="2586600" cy="2657400"/>
          </a:xfrm>
          <a:prstGeom prst="rect">
            <a:avLst/>
          </a:prstGeom>
          <a:noFill/>
          <a:ln>
            <a:noFill/>
          </a:ln>
        </p:spPr>
        <p:txBody>
          <a:bodyPr spcFirstLastPara="1" wrap="square" lIns="91425" tIns="0" rIns="91425" bIns="0" anchor="t" anchorCtr="0">
            <a:noAutofit/>
          </a:bodyPr>
          <a:lstStyle/>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Introduction</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Objective and scope</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Key results</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p:txBody>
      </p:sp>
      <p:cxnSp>
        <p:nvCxnSpPr>
          <p:cNvPr id="230" name="Google Shape;230;p2"/>
          <p:cNvCxnSpPr/>
          <p:nvPr/>
        </p:nvCxnSpPr>
        <p:spPr>
          <a:xfrm>
            <a:off x="75725" y="4914908"/>
            <a:ext cx="2878200" cy="0"/>
          </a:xfrm>
          <a:prstGeom prst="straightConnector1">
            <a:avLst/>
          </a:prstGeom>
          <a:noFill/>
          <a:ln w="9525" cap="flat" cmpd="sng">
            <a:solidFill>
              <a:schemeClr val="lt1"/>
            </a:solidFill>
            <a:prstDash val="dot"/>
            <a:round/>
            <a:headEnd type="none" w="sm" len="sm"/>
            <a:tailEnd type="none" w="sm" len="sm"/>
          </a:ln>
        </p:spPr>
      </p:cxnSp>
      <p:sp>
        <p:nvSpPr>
          <p:cNvPr id="231" name="Google Shape;231;p2"/>
          <p:cNvSpPr txBox="1"/>
          <p:nvPr/>
        </p:nvSpPr>
        <p:spPr>
          <a:xfrm>
            <a:off x="6003900" y="1342700"/>
            <a:ext cx="2586600" cy="2657400"/>
          </a:xfrm>
          <a:prstGeom prst="rect">
            <a:avLst/>
          </a:prstGeom>
          <a:noFill/>
          <a:ln>
            <a:noFill/>
          </a:ln>
        </p:spPr>
        <p:txBody>
          <a:bodyPr spcFirstLastPara="1" wrap="square" lIns="91425" tIns="0" rIns="91425" bIns="0" anchor="t" anchorCtr="0">
            <a:noAutofit/>
          </a:bodyPr>
          <a:lstStyle/>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Introduction</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Objective</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Key results</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p:txBody>
      </p:sp>
    </p:spTree>
  </p:cSld>
  <p:clrMapOvr>
    <a:masterClrMapping/>
  </p:clrMapOvr>
</p:sld>
</file>

<file path=ppt/slides/slide2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7_footprint.png"/>
          <p:cNvPicPr>
            <a:picLocks noChangeAspect="1"/>
          </p:cNvPicPr>
          <p:nvPr/>
        </p:nvPicPr>
        <p:blipFill>
          <a:blip r:embed="rId2"/>
          <a:stretch>
            <a:fillRect/>
          </a:stretch>
        </p:blipFill>
        <p:spPr>
          <a:xfrm>
            <a:off x="594360" y="1508760"/>
            <a:ext cx="2487168" cy="2295144"/>
          </a:xfrm>
          <a:prstGeom prst="rect">
            <a:avLst/>
          </a:prstGeom>
        </p:spPr>
      </p:pic>
      <p:pic>
        <p:nvPicPr>
          <p:cNvPr id="3" name="Picture 2" descr="8_footprint.png"/>
          <p:cNvPicPr>
            <a:picLocks noChangeAspect="1"/>
          </p:cNvPicPr>
          <p:nvPr/>
        </p:nvPicPr>
        <p:blipFill>
          <a:blip r:embed="rId3"/>
          <a:stretch>
            <a:fillRect/>
          </a:stretch>
        </p:blipFill>
        <p:spPr>
          <a:xfrm>
            <a:off x="3337560" y="1508760"/>
            <a:ext cx="2487168" cy="2295144"/>
          </a:xfrm>
          <a:prstGeom prst="rect">
            <a:avLst/>
          </a:prstGeom>
        </p:spPr>
      </p:pic>
      <p:pic>
        <p:nvPicPr>
          <p:cNvPr id="4" name="Picture 3" descr="9_footprint.png"/>
          <p:cNvPicPr>
            <a:picLocks noChangeAspect="1"/>
          </p:cNvPicPr>
          <p:nvPr/>
        </p:nvPicPr>
        <p:blipFill>
          <a:blip r:embed="rId4"/>
          <a:stretch>
            <a:fillRect/>
          </a:stretch>
        </p:blipFill>
        <p:spPr>
          <a:xfrm>
            <a:off x="6080760" y="1508760"/>
            <a:ext cx="2487168" cy="2295144"/>
          </a:xfrm>
          <a:prstGeom prst="rect">
            <a:avLst/>
          </a:prstGeom>
        </p:spPr>
      </p:pic>
      <p:sp>
        <p:nvSpPr>
          <p:cNvPr id="5" name="TextBox 4"/>
          <p:cNvSpPr txBox="1"/>
          <p:nvPr/>
        </p:nvSpPr>
        <p:spPr>
          <a:xfrm>
            <a:off x="620374" y="506200"/>
            <a:ext cx="6848387" cy="270843"/>
          </a:xfrm>
          <a:prstGeom prst="rect">
            <a:avLst/>
          </a:prstGeom>
          <a:noFill/>
        </p:spPr>
        <p:txBody>
          <a:bodyPr wrap="square">
            <a:spAutoFit/>
          </a:bodyPr>
          <a:lstStyle/>
          <a:p>
            <a:pPr>
              <a:lnSpc>
                <a:spcPct val="80000"/>
              </a:lnSpc>
            </a:pPr>
            <a:r>
              <a:rPr sz="2200" b="1">
                <a:solidFill>
                  <a:srgbClr val="000000"/>
                </a:solidFill>
                <a:latin typeface="Montserrat"/>
              </a:rPr>
              <a:t>Differences in urban expansion footprint size between the proposed scenarios</a:t>
            </a:r>
          </a:p>
        </p:txBody>
      </p:sp>
      <p:sp>
        <p:nvSpPr>
          <p:cNvPr id="6" name="TextBox 5"/>
          <p:cNvSpPr txBox="1"/>
          <p:nvPr/>
        </p:nvSpPr>
        <p:spPr>
          <a:xfrm>
            <a:off x="6319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BAU Footprint Polygon</a:t>
            </a:r>
          </a:p>
        </p:txBody>
      </p:sp>
      <p:sp>
        <p:nvSpPr>
          <p:cNvPr id="7" name="TextBox 6"/>
          <p:cNvSpPr txBox="1"/>
          <p:nvPr/>
        </p:nvSpPr>
        <p:spPr>
          <a:xfrm>
            <a:off x="33751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BAU Footprint Polygon</a:t>
            </a:r>
          </a:p>
        </p:txBody>
      </p:sp>
      <p:sp>
        <p:nvSpPr>
          <p:cNvPr id="8" name="TextBox 7"/>
          <p:cNvSpPr txBox="1"/>
          <p:nvPr/>
        </p:nvSpPr>
        <p:spPr>
          <a:xfrm>
            <a:off x="6118325" y="3837000"/>
            <a:ext cx="3220500" cy="519363"/>
          </a:xfrm>
          <a:prstGeom prst="rect">
            <a:avLst/>
          </a:prstGeom>
          <a:noFill/>
        </p:spPr>
        <p:txBody>
          <a:bodyPr wrap="square">
            <a:spAutoFit/>
          </a:bodyPr>
          <a:lstStyle/>
          <a:p>
            <a:pPr>
              <a:lnSpc>
                <a:spcPct val="80000"/>
              </a:lnSpc>
            </a:pPr>
            <a:r>
              <a:rPr sz="800" b="0">
                <a:solidFill>
                  <a:srgbClr val="000000"/>
                </a:solidFill>
                <a:latin typeface="Montserrat"/>
              </a:rPr>
              <a:t>BAU Footprint Polygon</a:t>
            </a:r>
          </a:p>
        </p:txBody>
      </p:sp>
      <p:sp>
        <p:nvSpPr>
          <p:cNvPr id="9" name="TextBox 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2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7_transit.png"/>
          <p:cNvPicPr>
            <a:picLocks noChangeAspect="1"/>
          </p:cNvPicPr>
          <p:nvPr/>
        </p:nvPicPr>
        <p:blipFill>
          <a:blip r:embed="rId2"/>
          <a:stretch>
            <a:fillRect/>
          </a:stretch>
        </p:blipFill>
        <p:spPr>
          <a:xfrm>
            <a:off x="594360" y="1508760"/>
            <a:ext cx="2487168" cy="2295144"/>
          </a:xfrm>
          <a:prstGeom prst="rect">
            <a:avLst/>
          </a:prstGeom>
        </p:spPr>
      </p:pic>
      <p:pic>
        <p:nvPicPr>
          <p:cNvPr id="3" name="Picture 2" descr="8_transit.png"/>
          <p:cNvPicPr>
            <a:picLocks noChangeAspect="1"/>
          </p:cNvPicPr>
          <p:nvPr/>
        </p:nvPicPr>
        <p:blipFill>
          <a:blip r:embed="rId3"/>
          <a:stretch>
            <a:fillRect/>
          </a:stretch>
        </p:blipFill>
        <p:spPr>
          <a:xfrm>
            <a:off x="3337560" y="1508760"/>
            <a:ext cx="2487168" cy="2295144"/>
          </a:xfrm>
          <a:prstGeom prst="rect">
            <a:avLst/>
          </a:prstGeom>
        </p:spPr>
      </p:pic>
      <p:pic>
        <p:nvPicPr>
          <p:cNvPr id="4" name="Picture 3" descr="9_transit.png"/>
          <p:cNvPicPr>
            <a:picLocks noChangeAspect="1"/>
          </p:cNvPicPr>
          <p:nvPr/>
        </p:nvPicPr>
        <p:blipFill>
          <a:blip r:embed="rId4"/>
          <a:stretch>
            <a:fillRect/>
          </a:stretch>
        </p:blipFill>
        <p:spPr>
          <a:xfrm>
            <a:off x="6080760" y="1508760"/>
            <a:ext cx="2487168" cy="2295144"/>
          </a:xfrm>
          <a:prstGeom prst="rect">
            <a:avLst/>
          </a:prstGeom>
        </p:spPr>
      </p:pic>
      <p:sp>
        <p:nvSpPr>
          <p:cNvPr id="5" name="TextBox 4"/>
          <p:cNvSpPr txBox="1"/>
          <p:nvPr/>
        </p:nvSpPr>
        <p:spPr>
          <a:xfrm>
            <a:off x="620374" y="506200"/>
            <a:ext cx="6848387" cy="270843"/>
          </a:xfrm>
          <a:prstGeom prst="rect">
            <a:avLst/>
          </a:prstGeom>
          <a:noFill/>
        </p:spPr>
        <p:txBody>
          <a:bodyPr wrap="square">
            <a:spAutoFit/>
          </a:bodyPr>
          <a:lstStyle/>
          <a:p>
            <a:pPr>
              <a:lnSpc>
                <a:spcPct val="80000"/>
              </a:lnSpc>
            </a:pPr>
            <a:r>
              <a:rPr sz="2200" b="1">
                <a:solidFill>
                  <a:srgbClr val="000000"/>
                </a:solidFill>
                <a:latin typeface="Montserrat"/>
              </a:rPr>
              <a:t>Comparison of transit lines between the different proposed scenarios</a:t>
            </a:r>
          </a:p>
        </p:txBody>
      </p:sp>
      <p:sp>
        <p:nvSpPr>
          <p:cNvPr id="6" name="TextBox 5"/>
          <p:cNvSpPr txBox="1"/>
          <p:nvPr/>
        </p:nvSpPr>
        <p:spPr>
          <a:xfrm>
            <a:off x="6319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My Scenario Transit Polygon</a:t>
            </a:r>
          </a:p>
        </p:txBody>
      </p:sp>
      <p:sp>
        <p:nvSpPr>
          <p:cNvPr id="7" name="TextBox 6"/>
          <p:cNvSpPr txBox="1"/>
          <p:nvPr/>
        </p:nvSpPr>
        <p:spPr>
          <a:xfrm>
            <a:off x="33751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My Scenario Transit Polygon</a:t>
            </a:r>
          </a:p>
        </p:txBody>
      </p:sp>
      <p:sp>
        <p:nvSpPr>
          <p:cNvPr id="8" name="TextBox 7"/>
          <p:cNvSpPr txBox="1"/>
          <p:nvPr/>
        </p:nvSpPr>
        <p:spPr>
          <a:xfrm>
            <a:off x="6118325" y="3837000"/>
            <a:ext cx="3220500" cy="519363"/>
          </a:xfrm>
          <a:prstGeom prst="rect">
            <a:avLst/>
          </a:prstGeom>
          <a:noFill/>
        </p:spPr>
        <p:txBody>
          <a:bodyPr wrap="square">
            <a:spAutoFit/>
          </a:bodyPr>
          <a:lstStyle/>
          <a:p>
            <a:pPr>
              <a:lnSpc>
                <a:spcPct val="80000"/>
              </a:lnSpc>
            </a:pPr>
            <a:r>
              <a:rPr sz="800" b="0">
                <a:solidFill>
                  <a:srgbClr val="000000"/>
                </a:solidFill>
                <a:latin typeface="Montserrat"/>
              </a:rPr>
              <a:t>My Scenario Transit Polygon</a:t>
            </a:r>
          </a:p>
        </p:txBody>
      </p:sp>
      <p:sp>
        <p:nvSpPr>
          <p:cNvPr id="9" name="TextBox 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2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7_nbs_hazard.png"/>
          <p:cNvPicPr>
            <a:picLocks noChangeAspect="1"/>
          </p:cNvPicPr>
          <p:nvPr/>
        </p:nvPicPr>
        <p:blipFill>
          <a:blip r:embed="rId2"/>
          <a:stretch>
            <a:fillRect/>
          </a:stretch>
        </p:blipFill>
        <p:spPr>
          <a:xfrm>
            <a:off x="594360" y="1508760"/>
            <a:ext cx="2487168" cy="2295144"/>
          </a:xfrm>
          <a:prstGeom prst="rect">
            <a:avLst/>
          </a:prstGeom>
        </p:spPr>
      </p:pic>
      <p:pic>
        <p:nvPicPr>
          <p:cNvPr id="3" name="Picture 2" descr="8_nbs_hazard.png"/>
          <p:cNvPicPr>
            <a:picLocks noChangeAspect="1"/>
          </p:cNvPicPr>
          <p:nvPr/>
        </p:nvPicPr>
        <p:blipFill>
          <a:blip r:embed="rId3"/>
          <a:stretch>
            <a:fillRect/>
          </a:stretch>
        </p:blipFill>
        <p:spPr>
          <a:xfrm>
            <a:off x="3337560" y="1508760"/>
            <a:ext cx="2487168" cy="2295144"/>
          </a:xfrm>
          <a:prstGeom prst="rect">
            <a:avLst/>
          </a:prstGeom>
        </p:spPr>
      </p:pic>
      <p:pic>
        <p:nvPicPr>
          <p:cNvPr id="4" name="Picture 3" descr="9_nbs_hazard.png"/>
          <p:cNvPicPr>
            <a:picLocks noChangeAspect="1"/>
          </p:cNvPicPr>
          <p:nvPr/>
        </p:nvPicPr>
        <p:blipFill>
          <a:blip r:embed="rId4"/>
          <a:stretch>
            <a:fillRect/>
          </a:stretch>
        </p:blipFill>
        <p:spPr>
          <a:xfrm>
            <a:off x="6080760" y="1508760"/>
            <a:ext cx="2487168" cy="2295144"/>
          </a:xfrm>
          <a:prstGeom prst="rect">
            <a:avLst/>
          </a:prstGeom>
        </p:spPr>
      </p:pic>
      <p:sp>
        <p:nvSpPr>
          <p:cNvPr id="5" name="TextBox 4"/>
          <p:cNvSpPr txBox="1"/>
          <p:nvPr/>
        </p:nvSpPr>
        <p:spPr>
          <a:xfrm>
            <a:off x="620374" y="506200"/>
            <a:ext cx="6848387" cy="270843"/>
          </a:xfrm>
          <a:prstGeom prst="rect">
            <a:avLst/>
          </a:prstGeom>
          <a:noFill/>
        </p:spPr>
        <p:txBody>
          <a:bodyPr wrap="square">
            <a:spAutoFit/>
          </a:bodyPr>
          <a:lstStyle/>
          <a:p>
            <a:pPr>
              <a:lnSpc>
                <a:spcPct val="80000"/>
              </a:lnSpc>
            </a:pPr>
            <a:r>
              <a:rPr sz="2200" b="1">
                <a:solidFill>
                  <a:srgbClr val="000000"/>
                </a:solidFill>
                <a:latin typeface="Montserrat"/>
              </a:rPr>
              <a:t>Natural-based solutions and hazardous areas in the three proposed scenarios</a:t>
            </a:r>
          </a:p>
        </p:txBody>
      </p:sp>
      <p:sp>
        <p:nvSpPr>
          <p:cNvPr id="6" name="TextBox 5"/>
          <p:cNvSpPr txBox="1"/>
          <p:nvPr/>
        </p:nvSpPr>
        <p:spPr>
          <a:xfrm>
            <a:off x="6319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Risk mitigation is ON</a:t>
            </a:r>
          </a:p>
        </p:txBody>
      </p:sp>
      <p:sp>
        <p:nvSpPr>
          <p:cNvPr id="7" name="TextBox 6"/>
          <p:cNvSpPr txBox="1"/>
          <p:nvPr/>
        </p:nvSpPr>
        <p:spPr>
          <a:xfrm>
            <a:off x="33751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Risk mitigation is ON</a:t>
            </a:r>
          </a:p>
        </p:txBody>
      </p:sp>
      <p:sp>
        <p:nvSpPr>
          <p:cNvPr id="8" name="TextBox 7"/>
          <p:cNvSpPr txBox="1"/>
          <p:nvPr/>
        </p:nvSpPr>
        <p:spPr>
          <a:xfrm>
            <a:off x="6118325" y="3837000"/>
            <a:ext cx="3220500" cy="519363"/>
          </a:xfrm>
          <a:prstGeom prst="rect">
            <a:avLst/>
          </a:prstGeom>
          <a:noFill/>
        </p:spPr>
        <p:txBody>
          <a:bodyPr wrap="square">
            <a:spAutoFit/>
          </a:bodyPr>
          <a:lstStyle/>
          <a:p>
            <a:pPr>
              <a:lnSpc>
                <a:spcPct val="80000"/>
              </a:lnSpc>
            </a:pPr>
            <a:r>
              <a:rPr sz="800" b="0">
                <a:solidFill>
                  <a:srgbClr val="000000"/>
                </a:solidFill>
                <a:latin typeface="Montserrat"/>
              </a:rPr>
              <a:t>Risk mitigation is ON</a:t>
            </a:r>
          </a:p>
        </p:txBody>
      </p:sp>
      <p:sp>
        <p:nvSpPr>
          <p:cNvPr id="9" name="TextBox 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
          <p:cNvSpPr txBox="1"/>
          <p:nvPr/>
        </p:nvSpPr>
        <p:spPr>
          <a:xfrm>
            <a:off x="1939200" y="2223675"/>
            <a:ext cx="54180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a:solidFill>
                  <a:schemeClr val="dk1"/>
                </a:solidFill>
                <a:latin typeface="Montserrat"/>
                <a:ea typeface="Montserrat"/>
                <a:cs typeface="Montserrat"/>
                <a:sym typeface="Montserrat"/>
              </a:rPr>
              <a:t>Introduction</a:t>
            </a:r>
            <a:endParaRPr sz="3000" b="1" i="0" u="none" strike="noStrike" cap="none">
              <a:solidFill>
                <a:schemeClr val="dk1"/>
              </a:solidFill>
              <a:latin typeface="Montserrat"/>
              <a:ea typeface="Montserrat"/>
              <a:cs typeface="Montserrat"/>
              <a:sym typeface="Montserrat"/>
            </a:endParaRPr>
          </a:p>
        </p:txBody>
      </p:sp>
      <p:sp>
        <p:nvSpPr>
          <p:cNvPr id="237" name="Google Shape;237;p3"/>
          <p:cNvSpPr txBox="1"/>
          <p:nvPr/>
        </p:nvSpPr>
        <p:spPr>
          <a:xfrm>
            <a:off x="4084922" y="944822"/>
            <a:ext cx="11151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a:solidFill>
                  <a:schemeClr val="dk1"/>
                </a:solidFill>
                <a:latin typeface="Montserrat"/>
                <a:ea typeface="Montserrat"/>
                <a:cs typeface="Montserrat"/>
                <a:sym typeface="Montserrat"/>
              </a:rPr>
              <a:t>1</a:t>
            </a:r>
            <a:endParaRPr sz="3000" b="1" i="0" u="none" strike="noStrike" cap="none">
              <a:solidFill>
                <a:schemeClr val="dk1"/>
              </a:solidFill>
              <a:latin typeface="Montserrat"/>
              <a:ea typeface="Montserrat"/>
              <a:cs typeface="Montserrat"/>
              <a:sym typeface="Montserrat"/>
            </a:endParaRPr>
          </a:p>
        </p:txBody>
      </p:sp>
      <p:sp>
        <p:nvSpPr>
          <p:cNvPr id="238" name="TextBox 237"/>
          <p:cNvSpPr txBox="1"/>
          <p:nvPr/>
        </p:nvSpPr>
        <p:spPr>
          <a:xfrm>
            <a:off x="3227832" y="2962656"/>
            <a:ext cx="2834640" cy="758952"/>
          </a:xfrm>
          <a:prstGeom prst="rect">
            <a:avLst/>
          </a:prstGeom>
          <a:noFill/>
        </p:spPr>
        <p:txBody>
          <a:bodyPr wrap="square">
            <a:spAutoFit/>
          </a:bodyPr>
          <a:lstStyle/>
          <a:p>
            <a:pPr algn="ctr">
              <a:lnSpc>
                <a:spcPct val="115000"/>
              </a:lnSpc>
            </a:pPr>
            <a:r>
              <a:rPr sz="950" b="0">
                <a:solidFill>
                  <a:srgbClr val="000000"/>
                </a:solidFill>
                <a:latin typeface="Montserrat Medium"/>
              </a:rPr>
              <a:t>This section includes on overview of Cozumel’s main challenges in terms of urbanization, development, liveability and climate risks.</a:t>
            </a:r>
          </a:p>
        </p:txBody>
      </p:sp>
      <p:sp>
        <p:nvSpPr>
          <p:cNvPr id="239" name="TextBox 238"/>
          <p:cNvSpPr txBox="1"/>
          <p:nvPr/>
        </p:nvSpPr>
        <p:spPr>
          <a:xfrm>
            <a:off x="3511296" y="4142232"/>
            <a:ext cx="2267712" cy="292608"/>
          </a:xfrm>
          <a:prstGeom prst="rect">
            <a:avLst/>
          </a:prstGeom>
          <a:noFill/>
        </p:spPr>
        <p:txBody>
          <a:bodyPr wrap="square" anchor="ctr">
            <a:spAutoFit/>
          </a:bodyPr>
          <a:lstStyle/>
          <a:p>
            <a:pPr algn="ctr">
              <a:lnSpc>
                <a:spcPct val="100000"/>
              </a:lnSpc>
            </a:pPr>
            <a:r>
              <a:rPr sz="750" b="1">
                <a:solidFill>
                  <a:srgbClr val="000000"/>
                </a:solidFill>
                <a:latin typeface="Montserrat"/>
              </a:rPr>
              <a:t>Cozumel Project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4"/>
          <p:cNvSpPr/>
          <p:nvPr/>
        </p:nvSpPr>
        <p:spPr>
          <a:xfrm>
            <a:off x="598850" y="1329775"/>
            <a:ext cx="2589000" cy="2640300"/>
          </a:xfrm>
          <a:prstGeom prst="rect">
            <a:avLst/>
          </a:prstGeom>
          <a:noFill/>
          <a:ln w="9525" cap="flat" cmpd="sng">
            <a:solidFill>
              <a:schemeClr val="dk1"/>
            </a:solidFill>
            <a:prstDash val="dot"/>
            <a:round/>
            <a:headEnd type="none" w="sm" len="sm"/>
            <a:tailEnd type="none" w="sm" len="sm"/>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3" name="Google Shape;243;p4"/>
          <p:cNvSpPr/>
          <p:nvPr/>
        </p:nvSpPr>
        <p:spPr>
          <a:xfrm>
            <a:off x="3259929" y="1329775"/>
            <a:ext cx="2589000" cy="2542500"/>
          </a:xfrm>
          <a:prstGeom prst="rect">
            <a:avLst/>
          </a:prstGeom>
          <a:noFill/>
          <a:ln w="9525" cap="flat" cmpd="sng">
            <a:solidFill>
              <a:schemeClr val="dk1"/>
            </a:solidFill>
            <a:prstDash val="dot"/>
            <a:round/>
            <a:headEnd type="none" w="sm" len="sm"/>
            <a:tailEnd type="none" w="sm" len="sm"/>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4" name="Google Shape;244;p4"/>
          <p:cNvSpPr/>
          <p:nvPr/>
        </p:nvSpPr>
        <p:spPr>
          <a:xfrm>
            <a:off x="5932299" y="1332875"/>
            <a:ext cx="2589000" cy="2640300"/>
          </a:xfrm>
          <a:prstGeom prst="rect">
            <a:avLst/>
          </a:prstGeom>
          <a:noFill/>
          <a:ln w="9525" cap="flat" cmpd="sng">
            <a:solidFill>
              <a:schemeClr val="dk1"/>
            </a:solidFill>
            <a:prstDash val="dot"/>
            <a:round/>
            <a:headEnd type="none" w="sm" len="sm"/>
            <a:tailEnd type="none" w="sm" len="sm"/>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5" name="Google Shape;245;p4"/>
          <p:cNvSpPr/>
          <p:nvPr/>
        </p:nvSpPr>
        <p:spPr>
          <a:xfrm>
            <a:off x="5932300" y="3872225"/>
            <a:ext cx="2589000" cy="842400"/>
          </a:xfrm>
          <a:prstGeom prst="rect">
            <a:avLst/>
          </a:prstGeom>
          <a:solidFill>
            <a:schemeClr val="dk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6" name="Google Shape;246;p4"/>
          <p:cNvSpPr/>
          <p:nvPr/>
        </p:nvSpPr>
        <p:spPr>
          <a:xfrm>
            <a:off x="3259925" y="3867225"/>
            <a:ext cx="2589000" cy="842400"/>
          </a:xfrm>
          <a:prstGeom prst="rect">
            <a:avLst/>
          </a:prstGeom>
          <a:solidFill>
            <a:schemeClr val="dk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7" name="Google Shape;247;p4"/>
          <p:cNvSpPr/>
          <p:nvPr/>
        </p:nvSpPr>
        <p:spPr>
          <a:xfrm>
            <a:off x="598850" y="3872225"/>
            <a:ext cx="2589000" cy="842400"/>
          </a:xfrm>
          <a:prstGeom prst="rect">
            <a:avLst/>
          </a:prstGeom>
          <a:solidFill>
            <a:schemeClr val="dk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pic>
        <p:nvPicPr>
          <p:cNvPr id="248" name="Google Shape;248;p4"/>
          <p:cNvPicPr preferRelativeResize="0"/>
          <p:nvPr/>
        </p:nvPicPr>
        <p:blipFill rotWithShape="1">
          <a:blip r:embed="rId3">
            <a:alphaModFix/>
          </a:blip>
          <a:srcRect/>
          <a:stretch/>
        </p:blipFill>
        <p:spPr>
          <a:xfrm>
            <a:off x="625788" y="1367632"/>
            <a:ext cx="2535301" cy="1838411"/>
          </a:xfrm>
          <a:prstGeom prst="rect">
            <a:avLst/>
          </a:prstGeom>
          <a:noFill/>
          <a:ln>
            <a:noFill/>
          </a:ln>
        </p:spPr>
      </p:pic>
      <p:pic>
        <p:nvPicPr>
          <p:cNvPr id="249" name="Google Shape;249;p4"/>
          <p:cNvPicPr preferRelativeResize="0"/>
          <p:nvPr/>
        </p:nvPicPr>
        <p:blipFill rotWithShape="1">
          <a:blip r:embed="rId4">
            <a:alphaModFix/>
          </a:blip>
          <a:srcRect/>
          <a:stretch/>
        </p:blipFill>
        <p:spPr>
          <a:xfrm>
            <a:off x="3286872" y="1372613"/>
            <a:ext cx="2535281" cy="1838425"/>
          </a:xfrm>
          <a:prstGeom prst="rect">
            <a:avLst/>
          </a:prstGeom>
          <a:noFill/>
          <a:ln>
            <a:noFill/>
          </a:ln>
        </p:spPr>
      </p:pic>
      <p:pic>
        <p:nvPicPr>
          <p:cNvPr id="250" name="Google Shape;250;p4"/>
          <p:cNvPicPr preferRelativeResize="0"/>
          <p:nvPr/>
        </p:nvPicPr>
        <p:blipFill rotWithShape="1">
          <a:blip r:embed="rId5">
            <a:alphaModFix/>
          </a:blip>
          <a:srcRect/>
          <a:stretch/>
        </p:blipFill>
        <p:spPr>
          <a:xfrm>
            <a:off x="5959247" y="1431924"/>
            <a:ext cx="2535281" cy="1838425"/>
          </a:xfrm>
          <a:prstGeom prst="rect">
            <a:avLst/>
          </a:prstGeom>
          <a:noFill/>
          <a:ln>
            <a:noFill/>
          </a:ln>
        </p:spPr>
      </p:pic>
      <p:sp>
        <p:nvSpPr>
          <p:cNvPr id="251" name="Google Shape;251;p4"/>
          <p:cNvSpPr txBox="1"/>
          <p:nvPr/>
        </p:nvSpPr>
        <p:spPr>
          <a:xfrm>
            <a:off x="625696" y="3466912"/>
            <a:ext cx="2535300" cy="354000"/>
          </a:xfrm>
          <a:prstGeom prst="rect">
            <a:avLst/>
          </a:prstGeom>
          <a:noFill/>
          <a:ln>
            <a:noFill/>
          </a:ln>
        </p:spPr>
        <p:txBody>
          <a:bodyPr spcFirstLastPara="1" wrap="square" lIns="68575" tIns="68575" rIns="68575" bIns="68575" anchor="ctr" anchorCtr="0">
            <a:spAutoFit/>
          </a:bodyPr>
          <a:lstStyle/>
          <a:p>
            <a:pPr marL="0" marR="0" lvl="0" indent="0" algn="ctr" rtl="0">
              <a:lnSpc>
                <a:spcPct val="100000"/>
              </a:lnSpc>
              <a:spcBef>
                <a:spcPts val="0"/>
              </a:spcBef>
              <a:spcAft>
                <a:spcPts val="0"/>
              </a:spcAft>
              <a:buClr>
                <a:srgbClr val="000000"/>
              </a:buClr>
              <a:buSzPts val="1300"/>
              <a:buFont typeface="Arial"/>
              <a:buNone/>
            </a:pPr>
            <a:r>
              <a:rPr lang="en" b="1">
                <a:solidFill>
                  <a:schemeClr val="dk2"/>
                </a:solidFill>
                <a:latin typeface="Montserrat"/>
                <a:ea typeface="Montserrat"/>
                <a:cs typeface="Montserrat"/>
                <a:sym typeface="Montserrat"/>
              </a:rPr>
              <a:t>BAU Scenario</a:t>
            </a:r>
            <a:endParaRPr sz="1400" b="1" i="0" u="none" strike="noStrike" cap="none">
              <a:solidFill>
                <a:schemeClr val="dk2"/>
              </a:solidFill>
              <a:latin typeface="Montserrat"/>
              <a:ea typeface="Montserrat"/>
              <a:cs typeface="Montserrat"/>
              <a:sym typeface="Montserrat"/>
            </a:endParaRPr>
          </a:p>
        </p:txBody>
      </p:sp>
      <p:sp>
        <p:nvSpPr>
          <p:cNvPr id="252" name="Google Shape;252;p4"/>
          <p:cNvSpPr txBox="1"/>
          <p:nvPr/>
        </p:nvSpPr>
        <p:spPr>
          <a:xfrm>
            <a:off x="3259929" y="3466912"/>
            <a:ext cx="2589000" cy="354000"/>
          </a:xfrm>
          <a:prstGeom prst="rect">
            <a:avLst/>
          </a:prstGeom>
          <a:noFill/>
          <a:ln>
            <a:noFill/>
          </a:ln>
        </p:spPr>
        <p:txBody>
          <a:bodyPr spcFirstLastPara="1" wrap="square" lIns="68575" tIns="68575" rIns="68575" bIns="68575" anchor="ctr" anchorCtr="0">
            <a:spAutoFit/>
          </a:bodyPr>
          <a:lstStyle/>
          <a:p>
            <a:pPr marL="0" lvl="0" indent="0" algn="ctr" rtl="0">
              <a:spcBef>
                <a:spcPts val="0"/>
              </a:spcBef>
              <a:spcAft>
                <a:spcPts val="0"/>
              </a:spcAft>
              <a:buClr>
                <a:schemeClr val="dk1"/>
              </a:buClr>
              <a:buSzPts val="1100"/>
              <a:buFont typeface="Arial"/>
              <a:buNone/>
            </a:pPr>
            <a:r>
              <a:rPr lang="en" b="1">
                <a:solidFill>
                  <a:schemeClr val="dk2"/>
                </a:solidFill>
                <a:latin typeface="Montserrat"/>
                <a:ea typeface="Montserrat"/>
                <a:cs typeface="Montserrat"/>
                <a:sym typeface="Montserrat"/>
              </a:rPr>
              <a:t>Vision Scenario</a:t>
            </a:r>
            <a:endParaRPr b="1">
              <a:solidFill>
                <a:schemeClr val="dk2"/>
              </a:solidFill>
              <a:latin typeface="Montserrat"/>
              <a:ea typeface="Montserrat"/>
              <a:cs typeface="Montserrat"/>
              <a:sym typeface="Montserrat"/>
            </a:endParaRPr>
          </a:p>
        </p:txBody>
      </p:sp>
      <p:sp>
        <p:nvSpPr>
          <p:cNvPr id="253" name="Google Shape;253;p4"/>
          <p:cNvSpPr txBox="1"/>
          <p:nvPr/>
        </p:nvSpPr>
        <p:spPr>
          <a:xfrm>
            <a:off x="5932299" y="3466912"/>
            <a:ext cx="2589000" cy="354000"/>
          </a:xfrm>
          <a:prstGeom prst="rect">
            <a:avLst/>
          </a:prstGeom>
          <a:noFill/>
          <a:ln>
            <a:noFill/>
          </a:ln>
        </p:spPr>
        <p:txBody>
          <a:bodyPr spcFirstLastPara="1" wrap="square" lIns="68575" tIns="68575" rIns="68575" bIns="68575" anchor="t" anchorCtr="0">
            <a:spAutoFit/>
          </a:bodyPr>
          <a:lstStyle/>
          <a:p>
            <a:pPr marL="0" marR="0" lvl="0" indent="0" algn="ctr" rtl="0">
              <a:lnSpc>
                <a:spcPct val="100000"/>
              </a:lnSpc>
              <a:spcBef>
                <a:spcPts val="0"/>
              </a:spcBef>
              <a:spcAft>
                <a:spcPts val="0"/>
              </a:spcAft>
              <a:buClr>
                <a:schemeClr val="dk1"/>
              </a:buClr>
              <a:buSzPts val="800"/>
              <a:buFont typeface="Arial"/>
              <a:buNone/>
            </a:pPr>
            <a:r>
              <a:rPr lang="en" b="1">
                <a:solidFill>
                  <a:schemeClr val="dk2"/>
                </a:solidFill>
                <a:latin typeface="Montserrat"/>
                <a:ea typeface="Montserrat"/>
                <a:cs typeface="Montserrat"/>
                <a:sym typeface="Montserrat"/>
              </a:rPr>
              <a:t>Proposed Scenario</a:t>
            </a:r>
            <a:endParaRPr sz="1400" b="1" i="0" u="none" strike="noStrike" cap="none">
              <a:solidFill>
                <a:schemeClr val="dk2"/>
              </a:solidFill>
              <a:latin typeface="Montserrat"/>
              <a:ea typeface="Montserrat"/>
              <a:cs typeface="Montserrat"/>
              <a:sym typeface="Montserrat"/>
            </a:endParaRPr>
          </a:p>
        </p:txBody>
      </p:sp>
      <p:sp>
        <p:nvSpPr>
          <p:cNvPr id="254" name="Google Shape;254;p4"/>
          <p:cNvSpPr txBox="1"/>
          <p:nvPr/>
        </p:nvSpPr>
        <p:spPr>
          <a:xfrm>
            <a:off x="738700" y="3898925"/>
            <a:ext cx="2309400" cy="73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800"/>
              <a:buFont typeface="Arial"/>
              <a:buNone/>
            </a:pPr>
            <a:r>
              <a:rPr lang="en" sz="800">
                <a:solidFill>
                  <a:schemeClr val="lt1"/>
                </a:solidFill>
                <a:latin typeface="Montserrat"/>
                <a:ea typeface="Montserrat"/>
                <a:cs typeface="Montserrat"/>
                <a:sym typeface="Montserrat"/>
              </a:rPr>
              <a:t>The Business as Usual (BAU) scenario depicts how the city would perform in the future without interventions to promote climate-resilient cities.</a:t>
            </a:r>
            <a:endParaRPr sz="800" b="0" i="0" u="none" strike="noStrike" cap="none">
              <a:solidFill>
                <a:schemeClr val="lt1"/>
              </a:solidFill>
              <a:latin typeface="Montserrat"/>
              <a:ea typeface="Montserrat"/>
              <a:cs typeface="Montserrat"/>
              <a:sym typeface="Montserrat"/>
            </a:endParaRPr>
          </a:p>
        </p:txBody>
      </p:sp>
      <p:sp>
        <p:nvSpPr>
          <p:cNvPr id="255" name="Google Shape;255;p4"/>
          <p:cNvSpPr txBox="1"/>
          <p:nvPr/>
        </p:nvSpPr>
        <p:spPr>
          <a:xfrm>
            <a:off x="3399725" y="3898925"/>
            <a:ext cx="2309400" cy="73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800"/>
              <a:buFont typeface="Arial"/>
              <a:buNone/>
            </a:pPr>
            <a:r>
              <a:rPr lang="en" sz="800">
                <a:solidFill>
                  <a:schemeClr val="lt1"/>
                </a:solidFill>
                <a:latin typeface="Montserrat"/>
                <a:ea typeface="Montserrat"/>
                <a:cs typeface="Montserrat"/>
                <a:sym typeface="Montserrat"/>
              </a:rPr>
              <a:t>The Vision scenario shows the potential city performance in the future following ambitious low-carbon and climate-resilient urban interventions.</a:t>
            </a:r>
            <a:endParaRPr sz="800" b="0" i="0" u="none" strike="noStrike" cap="none">
              <a:solidFill>
                <a:schemeClr val="lt1"/>
              </a:solidFill>
              <a:latin typeface="Montserrat"/>
              <a:ea typeface="Montserrat"/>
              <a:cs typeface="Montserrat"/>
              <a:sym typeface="Montserrat"/>
            </a:endParaRPr>
          </a:p>
        </p:txBody>
      </p:sp>
      <p:sp>
        <p:nvSpPr>
          <p:cNvPr id="256" name="Google Shape;256;p4"/>
          <p:cNvSpPr txBox="1"/>
          <p:nvPr/>
        </p:nvSpPr>
        <p:spPr>
          <a:xfrm>
            <a:off x="6072100" y="3898925"/>
            <a:ext cx="2309400" cy="4494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800"/>
              <a:buFont typeface="Arial"/>
              <a:buNone/>
            </a:pPr>
            <a:r>
              <a:rPr lang="en" sz="800">
                <a:solidFill>
                  <a:schemeClr val="lt1"/>
                </a:solidFill>
                <a:latin typeface="Montserrat"/>
                <a:ea typeface="Montserrat"/>
                <a:cs typeface="Montserrat"/>
                <a:sym typeface="Montserrat"/>
              </a:rPr>
              <a:t>The Proposed scenario balances impact with cost effectiveness. </a:t>
            </a:r>
            <a:endParaRPr sz="800" b="0" i="0" u="none" strike="noStrike" cap="none">
              <a:solidFill>
                <a:schemeClr val="lt1"/>
              </a:solidFill>
              <a:latin typeface="Montserrat"/>
              <a:ea typeface="Montserrat"/>
              <a:cs typeface="Montserrat"/>
              <a:sym typeface="Montserrat"/>
            </a:endParaRPr>
          </a:p>
        </p:txBody>
      </p:sp>
      <p:cxnSp>
        <p:nvCxnSpPr>
          <p:cNvPr id="257" name="Google Shape;257;p4"/>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58" name="Google Shape;258;p4"/>
          <p:cNvSpPr txBox="1"/>
          <p:nvPr/>
        </p:nvSpPr>
        <p:spPr>
          <a:xfrm>
            <a:off x="598850" y="538188"/>
            <a:ext cx="25701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Urban growth</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scenarios</a:t>
            </a:r>
            <a:endParaRPr sz="2200" b="1" i="0" u="none" strike="noStrike" cap="none">
              <a:solidFill>
                <a:schemeClr val="dk1"/>
              </a:solidFill>
              <a:latin typeface="Montserrat"/>
              <a:ea typeface="Montserrat"/>
              <a:cs typeface="Montserrat"/>
              <a:sym typeface="Montserrat"/>
            </a:endParaRPr>
          </a:p>
        </p:txBody>
      </p:sp>
      <p:sp>
        <p:nvSpPr>
          <p:cNvPr id="259" name="Google Shape;259;p4"/>
          <p:cNvSpPr txBox="1"/>
          <p:nvPr/>
        </p:nvSpPr>
        <p:spPr>
          <a:xfrm>
            <a:off x="7195350" y="70500"/>
            <a:ext cx="1326300" cy="15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260" name="Google Shape;260;p4"/>
          <p:cNvSpPr txBox="1"/>
          <p:nvPr/>
        </p:nvSpPr>
        <p:spPr>
          <a:xfrm>
            <a:off x="3316875" y="602100"/>
            <a:ext cx="39555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 sz="800">
                <a:solidFill>
                  <a:schemeClr val="dk2"/>
                </a:solidFill>
                <a:latin typeface="Montserrat"/>
                <a:ea typeface="Montserrat"/>
                <a:cs typeface="Montserrat"/>
                <a:sym typeface="Montserrat"/>
              </a:rPr>
              <a:t>Urban Growth Scenarios are “possible future conditions” which</a:t>
            </a:r>
            <a:endParaRPr sz="800">
              <a:solidFill>
                <a:schemeClr val="dk2"/>
              </a:solidFill>
              <a:latin typeface="Montserrat"/>
              <a:ea typeface="Montserrat"/>
              <a:cs typeface="Montserrat"/>
              <a:sym typeface="Montserrat"/>
            </a:endParaRPr>
          </a:p>
          <a:p>
            <a:pPr marL="0" lvl="0" indent="0" algn="l" rtl="0">
              <a:spcBef>
                <a:spcPts val="0"/>
              </a:spcBef>
              <a:spcAft>
                <a:spcPts val="0"/>
              </a:spcAft>
              <a:buNone/>
            </a:pPr>
            <a:r>
              <a:rPr lang="en" sz="800">
                <a:solidFill>
                  <a:schemeClr val="dk2"/>
                </a:solidFill>
                <a:latin typeface="Montserrat"/>
                <a:ea typeface="Montserrat"/>
                <a:cs typeface="Montserrat"/>
                <a:sym typeface="Montserrat"/>
              </a:rPr>
              <a:t>can be projected using statistical models and spatial data. Scenarios are useful to create consensus by presenting and contrasting ideas.</a:t>
            </a:r>
            <a:endParaRPr sz="800">
              <a:solidFill>
                <a:schemeClr val="dk2"/>
              </a:solidFill>
              <a:latin typeface="Montserrat"/>
              <a:ea typeface="Montserrat"/>
              <a:cs typeface="Montserrat"/>
              <a:sym typeface="Montserrat"/>
            </a:endParaRPr>
          </a:p>
        </p:txBody>
      </p:sp>
      <p:sp>
        <p:nvSpPr>
          <p:cNvPr id="261" name="TextBox 260"/>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5"/>
          <p:cNvSpPr txBox="1"/>
          <p:nvPr/>
        </p:nvSpPr>
        <p:spPr>
          <a:xfrm>
            <a:off x="2803850" y="906472"/>
            <a:ext cx="3579000" cy="1452900"/>
          </a:xfrm>
          <a:prstGeom prst="rect">
            <a:avLst/>
          </a:prstGeom>
          <a:noFill/>
          <a:ln>
            <a:noFill/>
          </a:ln>
        </p:spPr>
        <p:txBody>
          <a:bodyPr spcFirstLastPara="1" wrap="square" lIns="91425" tIns="91425" rIns="91425" bIns="91425" anchor="b" anchorCtr="0">
            <a:noAutofit/>
          </a:bodyPr>
          <a:lstStyle/>
          <a:p>
            <a:pPr marL="0" marR="0" lvl="0" indent="0" algn="l" rtl="0">
              <a:lnSpc>
                <a:spcPct val="115000"/>
              </a:lnSpc>
              <a:spcBef>
                <a:spcPts val="400"/>
              </a:spcBef>
              <a:spcAft>
                <a:spcPts val="0"/>
              </a:spcAft>
              <a:buClr>
                <a:srgbClr val="000000"/>
              </a:buClr>
              <a:buSzPts val="800"/>
              <a:buFont typeface="Arial"/>
              <a:buNone/>
            </a:pPr>
            <a:r>
              <a:rPr lang="en" sz="800">
                <a:solidFill>
                  <a:schemeClr val="dk1"/>
                </a:solidFill>
                <a:latin typeface="Montserrat"/>
                <a:ea typeface="Montserrat"/>
                <a:cs typeface="Montserrat"/>
                <a:sym typeface="Montserrat"/>
              </a:rPr>
              <a:t>Scenarios are differ from each other because they include contrasting actions. These “actions” are called policy levers because in the modeling process, they represent policies that can be “turned” on or off. </a:t>
            </a:r>
            <a:endParaRPr sz="800" b="0" i="0" u="none" strike="noStrike" cap="none">
              <a:solidFill>
                <a:schemeClr val="dk1"/>
              </a:solidFill>
              <a:latin typeface="Montserrat"/>
              <a:ea typeface="Montserrat"/>
              <a:cs typeface="Montserrat"/>
              <a:sym typeface="Montserrat"/>
            </a:endParaRPr>
          </a:p>
          <a:p>
            <a:pPr marL="0" marR="0" lvl="0" indent="0" algn="l" rtl="0">
              <a:lnSpc>
                <a:spcPct val="115000"/>
              </a:lnSpc>
              <a:spcBef>
                <a:spcPts val="1200"/>
              </a:spcBef>
              <a:spcAft>
                <a:spcPts val="1200"/>
              </a:spcAft>
              <a:buClr>
                <a:srgbClr val="000000"/>
              </a:buClr>
              <a:buSzPts val="800"/>
              <a:buFont typeface="Arial"/>
              <a:buNone/>
            </a:pPr>
            <a:r>
              <a:rPr lang="en" sz="800" b="1">
                <a:solidFill>
                  <a:schemeClr val="dk1"/>
                </a:solidFill>
                <a:latin typeface="Montserrat"/>
                <a:ea typeface="Montserrat"/>
                <a:cs typeface="Montserrat"/>
                <a:sym typeface="Montserrat"/>
              </a:rPr>
              <a:t>Policy levers</a:t>
            </a:r>
            <a:r>
              <a:rPr lang="en" sz="800" b="1" i="0" u="none" strike="noStrike" cap="none">
                <a:solidFill>
                  <a:schemeClr val="dk1"/>
                </a:solidFill>
                <a:latin typeface="Montserrat"/>
                <a:ea typeface="Montserrat"/>
                <a:cs typeface="Montserrat"/>
                <a:sym typeface="Montserrat"/>
              </a:rPr>
              <a:t> </a:t>
            </a:r>
            <a:r>
              <a:rPr lang="en" sz="800">
                <a:solidFill>
                  <a:schemeClr val="dk1"/>
                </a:solidFill>
                <a:latin typeface="Montserrat"/>
                <a:ea typeface="Montserrat"/>
                <a:cs typeface="Montserrat"/>
                <a:sym typeface="Montserrat"/>
              </a:rPr>
              <a:t>Policy levers are possible solutions to tackle urban concerns. Policy levers are the outcome of literature review and workshops held between government officials and other relevant actors.</a:t>
            </a:r>
            <a:endParaRPr sz="800">
              <a:solidFill>
                <a:schemeClr val="dk1"/>
              </a:solidFill>
              <a:latin typeface="Montserrat"/>
              <a:ea typeface="Montserrat"/>
              <a:cs typeface="Montserrat"/>
              <a:sym typeface="Montserrat"/>
            </a:endParaRPr>
          </a:p>
        </p:txBody>
      </p:sp>
      <p:sp>
        <p:nvSpPr>
          <p:cNvPr id="266" name="Google Shape;266;p5"/>
          <p:cNvSpPr/>
          <p:nvPr/>
        </p:nvSpPr>
        <p:spPr>
          <a:xfrm>
            <a:off x="2772863" y="2540000"/>
            <a:ext cx="3579000" cy="2174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7" name="Google Shape;267;p5"/>
          <p:cNvSpPr/>
          <p:nvPr/>
        </p:nvSpPr>
        <p:spPr>
          <a:xfrm>
            <a:off x="6466950" y="2540000"/>
            <a:ext cx="2035200" cy="2174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8" name="Google Shape;268;p5"/>
          <p:cNvSpPr txBox="1"/>
          <p:nvPr/>
        </p:nvSpPr>
        <p:spPr>
          <a:xfrm>
            <a:off x="570800" y="1626772"/>
            <a:ext cx="2035200" cy="732600"/>
          </a:xfrm>
          <a:prstGeom prst="rect">
            <a:avLst/>
          </a:prstGeom>
          <a:noFill/>
          <a:ln>
            <a:noFill/>
          </a:ln>
        </p:spPr>
        <p:txBody>
          <a:bodyPr spcFirstLastPara="1" wrap="square" lIns="91425" tIns="91425" rIns="91425" bIns="91425" anchor="b" anchorCtr="0">
            <a:noAutofit/>
          </a:bodyPr>
          <a:lstStyle/>
          <a:p>
            <a:pPr marL="0" marR="0" lvl="0" indent="0" algn="l" rtl="0">
              <a:lnSpc>
                <a:spcPct val="115000"/>
              </a:lnSpc>
              <a:spcBef>
                <a:spcPts val="400"/>
              </a:spcBef>
              <a:spcAft>
                <a:spcPts val="1200"/>
              </a:spcAft>
              <a:buClr>
                <a:srgbClr val="000000"/>
              </a:buClr>
              <a:buSzPts val="800"/>
              <a:buFont typeface="Arial"/>
              <a:buNone/>
            </a:pPr>
            <a:r>
              <a:rPr lang="en" sz="800" b="1" i="1">
                <a:solidFill>
                  <a:schemeClr val="dk1"/>
                </a:solidFill>
                <a:latin typeface="Montserrat"/>
                <a:ea typeface="Montserrat"/>
                <a:cs typeface="Montserrat"/>
                <a:sym typeface="Montserrat"/>
              </a:rPr>
              <a:t>The figures below</a:t>
            </a:r>
            <a:r>
              <a:rPr lang="en" sz="800" b="1" i="1" u="none" strike="noStrike" cap="none">
                <a:solidFill>
                  <a:schemeClr val="dk1"/>
                </a:solidFill>
                <a:latin typeface="Montserrat"/>
                <a:ea typeface="Montserrat"/>
                <a:cs typeface="Montserrat"/>
                <a:sym typeface="Montserrat"/>
              </a:rPr>
              <a:t> </a:t>
            </a:r>
            <a:r>
              <a:rPr lang="en" sz="800" i="1">
                <a:solidFill>
                  <a:schemeClr val="dk1"/>
                </a:solidFill>
                <a:latin typeface="Montserrat"/>
                <a:ea typeface="Montserrat"/>
                <a:cs typeface="Montserrat"/>
                <a:sym typeface="Montserrat"/>
              </a:rPr>
              <a:t>show examples of policy levers: nature based solutions, improved public transit, and infill development. </a:t>
            </a:r>
            <a:endParaRPr sz="800" b="0" i="1" u="none" strike="noStrike" cap="none">
              <a:solidFill>
                <a:schemeClr val="dk1"/>
              </a:solidFill>
              <a:latin typeface="Montserrat"/>
              <a:ea typeface="Montserrat"/>
              <a:cs typeface="Montserrat"/>
              <a:sym typeface="Montserrat"/>
            </a:endParaRPr>
          </a:p>
        </p:txBody>
      </p:sp>
      <p:cxnSp>
        <p:nvCxnSpPr>
          <p:cNvPr id="269" name="Google Shape;269;p5"/>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70" name="Google Shape;270;p5"/>
          <p:cNvSpPr txBox="1"/>
          <p:nvPr/>
        </p:nvSpPr>
        <p:spPr>
          <a:xfrm>
            <a:off x="598850" y="7667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a:solidFill>
                  <a:schemeClr val="dk1"/>
                </a:solidFill>
                <a:latin typeface="Montserrat"/>
                <a:ea typeface="Montserrat"/>
                <a:cs typeface="Montserrat"/>
                <a:sym typeface="Montserrat"/>
              </a:rPr>
              <a:t>Policy levers</a:t>
            </a:r>
            <a:endParaRPr sz="2200" b="1" i="0" u="none" strike="noStrike" cap="none">
              <a:solidFill>
                <a:schemeClr val="dk1"/>
              </a:solidFill>
              <a:latin typeface="Montserrat"/>
              <a:ea typeface="Montserrat"/>
              <a:cs typeface="Montserrat"/>
              <a:sym typeface="Montserrat"/>
            </a:endParaRPr>
          </a:p>
        </p:txBody>
      </p:sp>
      <p:sp>
        <p:nvSpPr>
          <p:cNvPr id="271" name="Google Shape;271;p5"/>
          <p:cNvSpPr txBox="1"/>
          <p:nvPr/>
        </p:nvSpPr>
        <p:spPr>
          <a:xfrm>
            <a:off x="6580700" y="635572"/>
            <a:ext cx="2035200" cy="1723800"/>
          </a:xfrm>
          <a:prstGeom prst="rect">
            <a:avLst/>
          </a:prstGeom>
          <a:noFill/>
          <a:ln>
            <a:noFill/>
          </a:ln>
        </p:spPr>
        <p:txBody>
          <a:bodyPr spcFirstLastPara="1" wrap="square" lIns="91425" tIns="91425" rIns="91425" bIns="91425" anchor="b" anchorCtr="0">
            <a:noAutofit/>
          </a:bodyPr>
          <a:lstStyle/>
          <a:p>
            <a:pPr marL="0" lvl="0" indent="0" algn="l" rtl="0">
              <a:lnSpc>
                <a:spcPct val="115000"/>
              </a:lnSpc>
              <a:spcBef>
                <a:spcPts val="400"/>
              </a:spcBef>
              <a:spcAft>
                <a:spcPts val="1200"/>
              </a:spcAft>
              <a:buClr>
                <a:schemeClr val="dk1"/>
              </a:buClr>
              <a:buSzPts val="1100"/>
              <a:buFont typeface="Arial"/>
              <a:buNone/>
            </a:pPr>
            <a:r>
              <a:rPr lang="en" sz="800">
                <a:solidFill>
                  <a:schemeClr val="dk1"/>
                </a:solidFill>
                <a:latin typeface="Montserrat"/>
                <a:ea typeface="Montserrat"/>
                <a:cs typeface="Montserrat"/>
                <a:sym typeface="Montserrat"/>
              </a:rPr>
              <a:t>Policy levers have two or more levels. These levels can be continuous, such as those ranging from making non-significant changes to implementing significant interventions, policies, plans, or projects that reshape the city. Policy levers can also be thematic, such as building a building park in one location or another.</a:t>
            </a:r>
            <a:endParaRPr sz="800" b="1">
              <a:solidFill>
                <a:schemeClr val="dk1"/>
              </a:solidFill>
              <a:latin typeface="Montserrat"/>
              <a:ea typeface="Montserrat"/>
              <a:cs typeface="Montserrat"/>
              <a:sym typeface="Montserrat"/>
            </a:endParaRPr>
          </a:p>
        </p:txBody>
      </p:sp>
      <p:pic>
        <p:nvPicPr>
          <p:cNvPr id="272" name="Google Shape;272;p5"/>
          <p:cNvPicPr preferRelativeResize="0"/>
          <p:nvPr/>
        </p:nvPicPr>
        <p:blipFill>
          <a:blip r:embed="rId3">
            <a:alphaModFix/>
          </a:blip>
          <a:stretch>
            <a:fillRect/>
          </a:stretch>
        </p:blipFill>
        <p:spPr>
          <a:xfrm>
            <a:off x="2774713" y="2543000"/>
            <a:ext cx="3575304" cy="2181852"/>
          </a:xfrm>
          <a:prstGeom prst="rect">
            <a:avLst/>
          </a:prstGeom>
          <a:solidFill>
            <a:schemeClr val="lt2"/>
          </a:solidFill>
          <a:ln w="9525" cap="flat" cmpd="sng">
            <a:solidFill>
              <a:schemeClr val="dk2"/>
            </a:solidFill>
            <a:prstDash val="solid"/>
            <a:round/>
            <a:headEnd type="none" w="sm" len="sm"/>
            <a:tailEnd type="none" w="sm" len="sm"/>
          </a:ln>
        </p:spPr>
      </p:pic>
      <p:pic>
        <p:nvPicPr>
          <p:cNvPr id="273" name="Google Shape;273;p5"/>
          <p:cNvPicPr preferRelativeResize="0"/>
          <p:nvPr/>
        </p:nvPicPr>
        <p:blipFill>
          <a:blip r:embed="rId4">
            <a:alphaModFix/>
          </a:blip>
          <a:stretch>
            <a:fillRect/>
          </a:stretch>
        </p:blipFill>
        <p:spPr>
          <a:xfrm>
            <a:off x="6466975" y="2541303"/>
            <a:ext cx="2035199" cy="2172096"/>
          </a:xfrm>
          <a:prstGeom prst="rect">
            <a:avLst/>
          </a:prstGeom>
          <a:solidFill>
            <a:schemeClr val="lt2"/>
          </a:solidFill>
          <a:ln w="9525" cap="flat" cmpd="sng">
            <a:solidFill>
              <a:schemeClr val="dk2"/>
            </a:solidFill>
            <a:prstDash val="solid"/>
            <a:round/>
            <a:headEnd type="none" w="sm" len="sm"/>
            <a:tailEnd type="none" w="sm" len="sm"/>
          </a:ln>
        </p:spPr>
      </p:pic>
      <p:pic>
        <p:nvPicPr>
          <p:cNvPr id="274" name="Google Shape;274;p5"/>
          <p:cNvPicPr preferRelativeResize="0"/>
          <p:nvPr/>
        </p:nvPicPr>
        <p:blipFill>
          <a:blip r:embed="rId5">
            <a:alphaModFix/>
          </a:blip>
          <a:stretch>
            <a:fillRect/>
          </a:stretch>
        </p:blipFill>
        <p:spPr>
          <a:xfrm>
            <a:off x="622575" y="2541302"/>
            <a:ext cx="2035199" cy="2172097"/>
          </a:xfrm>
          <a:prstGeom prst="rect">
            <a:avLst/>
          </a:prstGeom>
          <a:noFill/>
          <a:ln>
            <a:noFill/>
          </a:ln>
        </p:spPr>
      </p:pic>
      <p:sp>
        <p:nvSpPr>
          <p:cNvPr id="275" name="Google Shape;275;p5"/>
          <p:cNvSpPr/>
          <p:nvPr/>
        </p:nvSpPr>
        <p:spPr>
          <a:xfrm>
            <a:off x="622575" y="2545600"/>
            <a:ext cx="2035200" cy="21747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6" name="TextBox 275"/>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6"/>
          <p:cNvSpPr txBox="1"/>
          <p:nvPr/>
        </p:nvSpPr>
        <p:spPr>
          <a:xfrm>
            <a:off x="550325" y="1436250"/>
            <a:ext cx="1650300" cy="1606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0"/>
              </a:spcAft>
              <a:buClr>
                <a:schemeClr val="dk1"/>
              </a:buClr>
              <a:buSzPts val="1100"/>
              <a:buFont typeface="Arial"/>
              <a:buNone/>
            </a:pPr>
            <a:r>
              <a:rPr lang="en" sz="800" b="1">
                <a:solidFill>
                  <a:schemeClr val="dk1"/>
                </a:solidFill>
                <a:latin typeface="Montserrat"/>
                <a:ea typeface="Montserrat"/>
                <a:cs typeface="Montserrat"/>
                <a:sym typeface="Montserrat"/>
              </a:rPr>
              <a:t>Indicators </a:t>
            </a:r>
            <a:r>
              <a:rPr lang="en" sz="800">
                <a:solidFill>
                  <a:schemeClr val="dk1"/>
                </a:solidFill>
                <a:latin typeface="Montserrat"/>
                <a:ea typeface="Montserrat"/>
                <a:cs typeface="Montserrat"/>
                <a:sym typeface="Montserrat"/>
              </a:rPr>
              <a:t>provide numerical evidence on the benefits or drawbacks observed after a policy lever or group of policies is implemented.</a:t>
            </a: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0"/>
              </a:spcAft>
              <a:buClr>
                <a:schemeClr val="dk1"/>
              </a:buClr>
              <a:buSzPts val="1100"/>
              <a:buFont typeface="Arial"/>
              <a:buNone/>
            </a:pP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1200"/>
              </a:spcAft>
              <a:buClr>
                <a:schemeClr val="dk1"/>
              </a:buClr>
              <a:buSzPts val="1100"/>
              <a:buFont typeface="Arial"/>
              <a:buNone/>
            </a:pPr>
            <a:endParaRPr sz="800">
              <a:solidFill>
                <a:schemeClr val="dk1"/>
              </a:solidFill>
              <a:latin typeface="Montserrat"/>
              <a:ea typeface="Montserrat"/>
              <a:cs typeface="Montserrat"/>
              <a:sym typeface="Montserrat"/>
            </a:endParaRPr>
          </a:p>
        </p:txBody>
      </p:sp>
      <p:cxnSp>
        <p:nvCxnSpPr>
          <p:cNvPr id="282" name="Google Shape;282;p6"/>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83" name="Google Shape;283;p6"/>
          <p:cNvSpPr txBox="1"/>
          <p:nvPr/>
        </p:nvSpPr>
        <p:spPr>
          <a:xfrm>
            <a:off x="598850" y="7667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a:solidFill>
                  <a:schemeClr val="dk1"/>
                </a:solidFill>
                <a:latin typeface="Montserrat"/>
                <a:ea typeface="Montserrat"/>
                <a:cs typeface="Montserrat"/>
                <a:sym typeface="Montserrat"/>
              </a:rPr>
              <a:t>Indicators</a:t>
            </a:r>
            <a:endParaRPr sz="2200" b="1" i="0" u="none" strike="noStrike" cap="none">
              <a:solidFill>
                <a:schemeClr val="dk1"/>
              </a:solidFill>
              <a:latin typeface="Montserrat"/>
              <a:ea typeface="Montserrat"/>
              <a:cs typeface="Montserrat"/>
              <a:sym typeface="Montserrat"/>
            </a:endParaRPr>
          </a:p>
        </p:txBody>
      </p:sp>
      <p:sp>
        <p:nvSpPr>
          <p:cNvPr id="284" name="Google Shape;284;p6"/>
          <p:cNvSpPr txBox="1"/>
          <p:nvPr/>
        </p:nvSpPr>
        <p:spPr>
          <a:xfrm>
            <a:off x="2200625" y="1436250"/>
            <a:ext cx="1733700" cy="3318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0"/>
              </a:spcAft>
              <a:buClr>
                <a:schemeClr val="dk1"/>
              </a:buClr>
              <a:buSzPts val="1100"/>
              <a:buFont typeface="Arial"/>
              <a:buNone/>
            </a:pPr>
            <a:r>
              <a:rPr lang="en" sz="800" b="1">
                <a:solidFill>
                  <a:schemeClr val="dk1"/>
                </a:solidFill>
                <a:latin typeface="Montserrat"/>
                <a:ea typeface="Montserrat"/>
                <a:cs typeface="Montserrat"/>
                <a:sym typeface="Montserrat"/>
              </a:rPr>
              <a:t>Indicators</a:t>
            </a:r>
            <a:r>
              <a:rPr lang="en" sz="800">
                <a:solidFill>
                  <a:schemeClr val="dk1"/>
                </a:solidFill>
                <a:latin typeface="Montserrat"/>
                <a:ea typeface="Montserrat"/>
                <a:cs typeface="Montserrat"/>
                <a:sym typeface="Montserrat"/>
              </a:rPr>
              <a:t> measure the city’s performance in environmental,</a:t>
            </a: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0"/>
              </a:spcAft>
              <a:buClr>
                <a:schemeClr val="dk1"/>
              </a:buClr>
              <a:buSzPts val="1100"/>
              <a:buFont typeface="Arial"/>
              <a:buNone/>
            </a:pPr>
            <a:r>
              <a:rPr lang="en" sz="800">
                <a:solidFill>
                  <a:schemeClr val="dk1"/>
                </a:solidFill>
                <a:latin typeface="Montserrat"/>
                <a:ea typeface="Montserrat"/>
                <a:cs typeface="Montserrat"/>
                <a:sym typeface="Montserrat"/>
              </a:rPr>
              <a:t>social, and economic terms. They can be used to model how an urban area is (or will be) dealing with specific urban concerns.</a:t>
            </a: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0"/>
              </a:spcAft>
              <a:buClr>
                <a:schemeClr val="dk1"/>
              </a:buClr>
              <a:buSzPts val="1100"/>
              <a:buFont typeface="Arial"/>
              <a:buNone/>
            </a:pPr>
            <a:r>
              <a:rPr lang="en" sz="800">
                <a:solidFill>
                  <a:schemeClr val="dk1"/>
                </a:solidFill>
                <a:latin typeface="Montserrat"/>
                <a:ea typeface="Montserrat"/>
                <a:cs typeface="Montserrat"/>
                <a:sym typeface="Montserrat"/>
              </a:rPr>
              <a:t>For example, enhancing the public transit network (policy lever) would increase the population’s accessibility to public transport systems (proximity indicator) and reduce Greenhouse Gas Emissions. The impact of the policy lever is also affected by the population growth.</a:t>
            </a:r>
            <a:endParaRPr sz="800">
              <a:solidFill>
                <a:schemeClr val="dk1"/>
              </a:solidFill>
              <a:latin typeface="Montserrat"/>
              <a:ea typeface="Montserrat"/>
              <a:cs typeface="Montserrat"/>
              <a:sym typeface="Montserrat"/>
            </a:endParaRPr>
          </a:p>
          <a:p>
            <a:pPr marL="0" marR="0" lvl="0" indent="0" algn="l" rtl="0">
              <a:lnSpc>
                <a:spcPct val="115000"/>
              </a:lnSpc>
              <a:spcBef>
                <a:spcPts val="1200"/>
              </a:spcBef>
              <a:spcAft>
                <a:spcPts val="1200"/>
              </a:spcAft>
              <a:buClr>
                <a:srgbClr val="000000"/>
              </a:buClr>
              <a:buSzPts val="800"/>
              <a:buFont typeface="Arial"/>
              <a:buNone/>
            </a:pPr>
            <a:endParaRPr sz="800" b="1">
              <a:solidFill>
                <a:schemeClr val="dk1"/>
              </a:solidFill>
              <a:latin typeface="Montserrat"/>
              <a:ea typeface="Montserrat"/>
              <a:cs typeface="Montserrat"/>
              <a:sym typeface="Montserrat"/>
            </a:endParaRPr>
          </a:p>
        </p:txBody>
      </p:sp>
      <p:pic>
        <p:nvPicPr>
          <p:cNvPr id="3" name="Picture 2" descr="A hand touching a level of effort&#10;&#10;Description automatically generated">
            <a:extLst>
              <a:ext uri="{FF2B5EF4-FFF2-40B4-BE49-F238E27FC236}">
                <a16:creationId xmlns:a16="http://schemas.microsoft.com/office/drawing/2014/main" id="{A58CFD38-4959-26FC-AF9F-0EFDE905A13C}"/>
              </a:ext>
            </a:extLst>
          </p:cNvPr>
          <p:cNvPicPr>
            <a:picLocks noChangeAspect="1"/>
          </p:cNvPicPr>
          <p:nvPr/>
        </p:nvPicPr>
        <p:blipFill>
          <a:blip r:embed="rId3"/>
          <a:stretch>
            <a:fillRect/>
          </a:stretch>
        </p:blipFill>
        <p:spPr>
          <a:xfrm>
            <a:off x="4111215" y="902239"/>
            <a:ext cx="4577876" cy="3537450"/>
          </a:xfrm>
          <a:prstGeom prst="rect">
            <a:avLst/>
          </a:prstGeom>
        </p:spPr>
      </p:pic>
      <p:sp>
        <p:nvSpPr>
          <p:cNvPr id="285" name="TextBox 284"/>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7"/>
          <p:cNvSpPr txBox="1"/>
          <p:nvPr/>
        </p:nvSpPr>
        <p:spPr>
          <a:xfrm>
            <a:off x="2529450" y="1780350"/>
            <a:ext cx="4186800" cy="22137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100"/>
              <a:buFont typeface="Arial"/>
              <a:buNone/>
            </a:pPr>
            <a:r>
              <a:rPr lang="en">
                <a:solidFill>
                  <a:schemeClr val="dk1"/>
                </a:solidFill>
                <a:latin typeface="Montserrat Medium"/>
                <a:ea typeface="Montserrat Medium"/>
                <a:cs typeface="Montserrat Medium"/>
                <a:sym typeface="Montserrat Medium"/>
              </a:rPr>
              <a:t>The Urban Performance tool is designed to show how decisions of today will impact the quality of life and resources of the future.</a:t>
            </a:r>
            <a:endParaRPr b="0" i="0" u="none" strike="noStrike" cap="none">
              <a:solidFill>
                <a:schemeClr val="dk1"/>
              </a:solidFill>
              <a:latin typeface="Montserrat Medium"/>
              <a:ea typeface="Montserrat Medium"/>
              <a:cs typeface="Montserrat Medium"/>
              <a:sym typeface="Montserrat Medium"/>
            </a:endParaRPr>
          </a:p>
          <a:p>
            <a:pPr marL="0" marR="0" lvl="0" indent="0" algn="l" rtl="0">
              <a:lnSpc>
                <a:spcPct val="115000"/>
              </a:lnSpc>
              <a:spcBef>
                <a:spcPts val="0"/>
              </a:spcBef>
              <a:spcAft>
                <a:spcPts val="0"/>
              </a:spcAft>
              <a:buClr>
                <a:srgbClr val="000000"/>
              </a:buClr>
              <a:buSzPts val="800"/>
              <a:buFont typeface="Arial"/>
              <a:buNone/>
            </a:pPr>
            <a:endParaRPr sz="1100">
              <a:solidFill>
                <a:schemeClr val="dk1"/>
              </a:solidFill>
              <a:latin typeface="Montserrat"/>
              <a:ea typeface="Montserrat"/>
              <a:cs typeface="Montserrat"/>
              <a:sym typeface="Montserrat"/>
            </a:endParaRPr>
          </a:p>
          <a:p>
            <a:pPr marL="0" marR="0" lvl="0" indent="0" algn="l" rtl="0">
              <a:lnSpc>
                <a:spcPct val="115000"/>
              </a:lnSpc>
              <a:spcBef>
                <a:spcPts val="0"/>
              </a:spcBef>
              <a:spcAft>
                <a:spcPts val="0"/>
              </a:spcAft>
              <a:buClr>
                <a:srgbClr val="000000"/>
              </a:buClr>
              <a:buSzPts val="800"/>
              <a:buFont typeface="Arial"/>
              <a:buNone/>
            </a:pPr>
            <a:r>
              <a:rPr lang="en" sz="1100">
                <a:solidFill>
                  <a:schemeClr val="dk1"/>
                </a:solidFill>
                <a:latin typeface="Montserrat"/>
                <a:ea typeface="Montserrat"/>
                <a:cs typeface="Montserrat"/>
                <a:sym typeface="Montserrat"/>
              </a:rPr>
              <a:t>The Urban Performance tool allows to create future scenarios for cities. It integrates the impact of interventions named policy levers for each scenario.  Users can turn layers on and off and compare scenarios.</a:t>
            </a:r>
            <a:endParaRPr sz="1100" b="0" i="0" u="none" strike="noStrike" cap="none">
              <a:solidFill>
                <a:schemeClr val="dk1"/>
              </a:solidFill>
              <a:latin typeface="Montserrat"/>
              <a:ea typeface="Montserrat"/>
              <a:cs typeface="Montserrat"/>
              <a:sym typeface="Montserrat"/>
            </a:endParaRPr>
          </a:p>
        </p:txBody>
      </p:sp>
      <p:cxnSp>
        <p:nvCxnSpPr>
          <p:cNvPr id="290" name="Google Shape;290;p7"/>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91" name="TextBox 290"/>
          <p:cNvSpPr txBox="1"/>
          <p:nvPr/>
        </p:nvSpPr>
        <p:spPr>
          <a:xfrm>
            <a:off x="594360" y="539496"/>
            <a:ext cx="2569464" cy="539496"/>
          </a:xfrm>
          <a:prstGeom prst="rect">
            <a:avLst/>
          </a:prstGeom>
          <a:noFill/>
        </p:spPr>
        <p:txBody>
          <a:bodyPr wrap="square">
            <a:spAutoFit/>
          </a:bodyPr>
          <a:lstStyle/>
          <a:p>
            <a:pPr>
              <a:lnSpc>
                <a:spcPct val="80000"/>
              </a:lnSpc>
            </a:pPr>
            <a:r>
              <a:rPr sz="2200" b="1">
                <a:solidFill>
                  <a:srgbClr val="000000"/>
                </a:solidFill>
                <a:latin typeface="Montserrat"/>
              </a:rPr>
              <a:t>Cozumel Project</a:t>
            </a:r>
          </a:p>
        </p:txBody>
      </p:sp>
      <p:sp>
        <p:nvSpPr>
          <p:cNvPr id="292" name="TextBox 291"/>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8"/>
          <p:cNvSpPr txBox="1"/>
          <p:nvPr/>
        </p:nvSpPr>
        <p:spPr>
          <a:xfrm>
            <a:off x="7747096" y="3270878"/>
            <a:ext cx="993900" cy="10776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The tool serves as an effective dissemination strategy, allowing a broader audience to explore different policy combinations and simplifying the explanation of the preferred choices.</a:t>
            </a:r>
            <a:endParaRPr sz="700" b="0" i="0" u="none" strike="noStrike" cap="none">
              <a:solidFill>
                <a:schemeClr val="dk1"/>
              </a:solidFill>
              <a:latin typeface="Montserrat"/>
              <a:ea typeface="Montserrat"/>
              <a:cs typeface="Montserrat"/>
              <a:sym typeface="Montserrat"/>
            </a:endParaRPr>
          </a:p>
        </p:txBody>
      </p:sp>
      <p:sp>
        <p:nvSpPr>
          <p:cNvPr id="296" name="Google Shape;296;p8"/>
          <p:cNvSpPr txBox="1"/>
          <p:nvPr/>
        </p:nvSpPr>
        <p:spPr>
          <a:xfrm>
            <a:off x="2803850" y="513650"/>
            <a:ext cx="5698200" cy="874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1200"/>
              </a:spcAft>
              <a:buClr>
                <a:schemeClr val="dk1"/>
              </a:buClr>
              <a:buSzPts val="1100"/>
              <a:buFont typeface="Arial"/>
              <a:buNone/>
            </a:pPr>
            <a:r>
              <a:rPr lang="en" sz="800">
                <a:solidFill>
                  <a:schemeClr val="dk1"/>
                </a:solidFill>
                <a:latin typeface="Montserrat"/>
                <a:ea typeface="Montserrat"/>
                <a:cs typeface="Montserrat"/>
                <a:sym typeface="Montserrat"/>
              </a:rPr>
              <a:t>The </a:t>
            </a:r>
            <a:r>
              <a:rPr lang="en" sz="800" b="1">
                <a:solidFill>
                  <a:schemeClr val="dk1"/>
                </a:solidFill>
                <a:latin typeface="Montserrat"/>
                <a:ea typeface="Montserrat"/>
                <a:cs typeface="Montserrat"/>
                <a:sym typeface="Montserrat"/>
              </a:rPr>
              <a:t>Urban Performance</a:t>
            </a:r>
            <a:r>
              <a:rPr lang="en" sz="800">
                <a:solidFill>
                  <a:schemeClr val="dk1"/>
                </a:solidFill>
                <a:latin typeface="Montserrat"/>
                <a:ea typeface="Montserrat"/>
                <a:cs typeface="Montserrat"/>
                <a:sym typeface="Montserrat"/>
              </a:rPr>
              <a:t> tool depends on seven main steps. The first three steps (literature review, definition of the study area, and stakeholder consultation) focus on understanding the city's needs. Steps 4 and 5 (gathering numeric and spatial data, respectively) include all activities needed to prepare the tool. Finally, steps 6 and 7 (consensus and dissemination) focus on using Urban Performance as an interactive tool for consensus building and effective dissemination.</a:t>
            </a:r>
            <a:r>
              <a:rPr lang="en" sz="800" b="1">
                <a:solidFill>
                  <a:schemeClr val="dk1"/>
                </a:solidFill>
                <a:latin typeface="Montserrat"/>
                <a:ea typeface="Montserrat"/>
                <a:cs typeface="Montserrat"/>
                <a:sym typeface="Montserrat"/>
              </a:rPr>
              <a:t> </a:t>
            </a:r>
            <a:endParaRPr sz="800" b="1">
              <a:solidFill>
                <a:schemeClr val="dk1"/>
              </a:solidFill>
              <a:latin typeface="Montserrat"/>
              <a:ea typeface="Montserrat"/>
              <a:cs typeface="Montserrat"/>
              <a:sym typeface="Montserrat"/>
            </a:endParaRPr>
          </a:p>
        </p:txBody>
      </p:sp>
      <p:sp>
        <p:nvSpPr>
          <p:cNvPr id="297" name="Google Shape;297;p8"/>
          <p:cNvSpPr txBox="1"/>
          <p:nvPr/>
        </p:nvSpPr>
        <p:spPr>
          <a:xfrm>
            <a:off x="6473575" y="3954203"/>
            <a:ext cx="993900" cy="7542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Build consensus among stakeholders and empower them by testing  various policy combinations and defining their own scenarios.</a:t>
            </a:r>
            <a:endParaRPr sz="700" b="0" i="0" u="none" strike="noStrike" cap="none">
              <a:solidFill>
                <a:schemeClr val="dk1"/>
              </a:solidFill>
              <a:latin typeface="Montserrat"/>
              <a:ea typeface="Montserrat"/>
              <a:cs typeface="Montserrat"/>
              <a:sym typeface="Montserrat"/>
            </a:endParaRPr>
          </a:p>
        </p:txBody>
      </p:sp>
      <p:sp>
        <p:nvSpPr>
          <p:cNvPr id="298" name="Google Shape;298;p8"/>
          <p:cNvSpPr txBox="1"/>
          <p:nvPr/>
        </p:nvSpPr>
        <p:spPr>
          <a:xfrm>
            <a:off x="5280792" y="3270878"/>
            <a:ext cx="993900" cy="9696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Clr>
                <a:schemeClr val="dk1"/>
              </a:buClr>
              <a:buSzPts val="1100"/>
              <a:buFont typeface="Arial"/>
              <a:buNone/>
            </a:pPr>
            <a:r>
              <a:rPr lang="en" sz="700">
                <a:solidFill>
                  <a:schemeClr val="dk1"/>
                </a:solidFill>
                <a:latin typeface="Montserrat"/>
                <a:ea typeface="Montserrat"/>
                <a:cs typeface="Montserrat"/>
                <a:sym typeface="Montserrat"/>
              </a:rPr>
              <a:t>The next phase involves collecting spatial data, including information on the urban footprint, public transit systems, exposure to hazards, and nature-based solutions.</a:t>
            </a:r>
            <a:endParaRPr sz="700">
              <a:solidFill>
                <a:schemeClr val="dk1"/>
              </a:solidFill>
              <a:latin typeface="Montserrat"/>
              <a:ea typeface="Montserrat"/>
              <a:cs typeface="Montserrat"/>
              <a:sym typeface="Montserrat"/>
            </a:endParaRPr>
          </a:p>
        </p:txBody>
      </p:sp>
      <p:sp>
        <p:nvSpPr>
          <p:cNvPr id="299" name="Google Shape;299;p8"/>
          <p:cNvSpPr txBox="1"/>
          <p:nvPr/>
        </p:nvSpPr>
        <p:spPr>
          <a:xfrm>
            <a:off x="2787915" y="3270878"/>
            <a:ext cx="993900" cy="7542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This process involves gathering stakeholders' perspectives, which is crucial for identifying urban concerns and potential solutions.</a:t>
            </a:r>
            <a:endParaRPr sz="700" b="0" i="0" u="none" strike="noStrike" cap="none">
              <a:solidFill>
                <a:schemeClr val="dk1"/>
              </a:solidFill>
              <a:latin typeface="Montserrat"/>
              <a:ea typeface="Montserrat"/>
              <a:cs typeface="Montserrat"/>
              <a:sym typeface="Montserrat"/>
            </a:endParaRPr>
          </a:p>
        </p:txBody>
      </p:sp>
      <p:sp>
        <p:nvSpPr>
          <p:cNvPr id="300" name="Google Shape;300;p8"/>
          <p:cNvSpPr txBox="1"/>
          <p:nvPr/>
        </p:nvSpPr>
        <p:spPr>
          <a:xfrm>
            <a:off x="1670635" y="3954203"/>
            <a:ext cx="993900" cy="8619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The study area should encompass the existing urban footprint, as well as consider future investments and anticipated urban expansion.</a:t>
            </a:r>
            <a:endParaRPr sz="700" b="0" i="0" u="none" strike="noStrike" cap="none">
              <a:solidFill>
                <a:schemeClr val="dk1"/>
              </a:solidFill>
              <a:latin typeface="Montserrat"/>
              <a:ea typeface="Montserrat"/>
              <a:cs typeface="Montserrat"/>
              <a:sym typeface="Montserrat"/>
            </a:endParaRPr>
          </a:p>
        </p:txBody>
      </p:sp>
      <p:cxnSp>
        <p:nvCxnSpPr>
          <p:cNvPr id="301" name="Google Shape;301;p8"/>
          <p:cNvCxnSpPr>
            <a:stCxn id="302" idx="1"/>
            <a:endCxn id="303" idx="3"/>
          </p:cNvCxnSpPr>
          <p:nvPr/>
        </p:nvCxnSpPr>
        <p:spPr>
          <a:xfrm>
            <a:off x="695125" y="2699778"/>
            <a:ext cx="7679400" cy="0"/>
          </a:xfrm>
          <a:prstGeom prst="straightConnector1">
            <a:avLst/>
          </a:prstGeom>
          <a:noFill/>
          <a:ln w="9525" cap="flat" cmpd="sng">
            <a:solidFill>
              <a:srgbClr val="D9D9D9"/>
            </a:solidFill>
            <a:prstDash val="solid"/>
            <a:round/>
            <a:headEnd type="none" w="sm" len="sm"/>
            <a:tailEnd type="none" w="sm" len="sm"/>
          </a:ln>
        </p:spPr>
      </p:cxnSp>
      <p:sp>
        <p:nvSpPr>
          <p:cNvPr id="304" name="Google Shape;304;p8"/>
          <p:cNvSpPr txBox="1"/>
          <p:nvPr/>
        </p:nvSpPr>
        <p:spPr>
          <a:xfrm>
            <a:off x="618328" y="505450"/>
            <a:ext cx="44715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UP:</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How it works?</a:t>
            </a:r>
            <a:endParaRPr sz="2200" b="1" i="0" u="none" strike="noStrike" cap="none">
              <a:solidFill>
                <a:schemeClr val="dk1"/>
              </a:solidFill>
              <a:latin typeface="Montserrat"/>
              <a:ea typeface="Montserrat"/>
              <a:cs typeface="Montserrat"/>
              <a:sym typeface="Montserrat"/>
            </a:endParaRPr>
          </a:p>
        </p:txBody>
      </p:sp>
      <p:cxnSp>
        <p:nvCxnSpPr>
          <p:cNvPr id="305" name="Google Shape;305;p8"/>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grpSp>
        <p:nvGrpSpPr>
          <p:cNvPr id="306" name="Google Shape;306;p8"/>
          <p:cNvGrpSpPr/>
          <p:nvPr/>
        </p:nvGrpSpPr>
        <p:grpSpPr>
          <a:xfrm rot="-5400000">
            <a:off x="618356" y="1770313"/>
            <a:ext cx="526261" cy="525610"/>
            <a:chOff x="3122222" y="2770219"/>
            <a:chExt cx="560448" cy="559756"/>
          </a:xfrm>
        </p:grpSpPr>
        <p:sp>
          <p:nvSpPr>
            <p:cNvPr id="307" name="Google Shape;307;p8"/>
            <p:cNvSpPr/>
            <p:nvPr/>
          </p:nvSpPr>
          <p:spPr>
            <a:xfrm>
              <a:off x="3185650" y="2833738"/>
              <a:ext cx="433500" cy="433500"/>
            </a:xfrm>
            <a:prstGeom prst="rect">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cxnSp>
          <p:nvCxnSpPr>
            <p:cNvPr id="308" name="Google Shape;308;p8"/>
            <p:cNvCxnSpPr>
              <a:endCxn id="307" idx="2"/>
            </p:cNvCxnSpPr>
            <p:nvPr/>
          </p:nvCxnSpPr>
          <p:spPr>
            <a:xfrm rot="5400000">
              <a:off x="3189100" y="3047638"/>
              <a:ext cx="432900" cy="6300"/>
            </a:xfrm>
            <a:prstGeom prst="straightConnector1">
              <a:avLst/>
            </a:prstGeom>
            <a:noFill/>
            <a:ln w="9525" cap="flat" cmpd="sng">
              <a:solidFill>
                <a:srgbClr val="595959"/>
              </a:solidFill>
              <a:prstDash val="solid"/>
              <a:round/>
              <a:headEnd type="none" w="sm" len="sm"/>
              <a:tailEnd type="none" w="sm" len="sm"/>
            </a:ln>
          </p:spPr>
        </p:cxnSp>
        <p:cxnSp>
          <p:nvCxnSpPr>
            <p:cNvPr id="309" name="Google Shape;309;p8"/>
            <p:cNvCxnSpPr>
              <a:stCxn id="307" idx="3"/>
              <a:endCxn id="307" idx="1"/>
            </p:cNvCxnSpPr>
            <p:nvPr/>
          </p:nvCxnSpPr>
          <p:spPr>
            <a:xfrm>
              <a:off x="3402400" y="2833738"/>
              <a:ext cx="0" cy="433500"/>
            </a:xfrm>
            <a:prstGeom prst="straightConnector1">
              <a:avLst/>
            </a:prstGeom>
            <a:noFill/>
            <a:ln w="9525" cap="flat" cmpd="sng">
              <a:solidFill>
                <a:srgbClr val="595959"/>
              </a:solidFill>
              <a:prstDash val="solid"/>
              <a:round/>
              <a:headEnd type="none" w="sm" len="sm"/>
              <a:tailEnd type="none" w="sm" len="sm"/>
            </a:ln>
          </p:spPr>
        </p:cxnSp>
        <p:sp>
          <p:nvSpPr>
            <p:cNvPr id="310" name="Google Shape;310;p8"/>
            <p:cNvSpPr/>
            <p:nvPr/>
          </p:nvSpPr>
          <p:spPr>
            <a:xfrm>
              <a:off x="3122222" y="3204275"/>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1" name="Google Shape;311;p8"/>
            <p:cNvSpPr/>
            <p:nvPr/>
          </p:nvSpPr>
          <p:spPr>
            <a:xfrm>
              <a:off x="3556970" y="2770219"/>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02" name="Google Shape;302;p8"/>
          <p:cNvSpPr txBox="1"/>
          <p:nvPr/>
        </p:nvSpPr>
        <p:spPr>
          <a:xfrm>
            <a:off x="695125" y="2515128"/>
            <a:ext cx="3726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01</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12" name="Google Shape;312;p8"/>
          <p:cNvGrpSpPr/>
          <p:nvPr/>
        </p:nvGrpSpPr>
        <p:grpSpPr>
          <a:xfrm rot="-5400000">
            <a:off x="1792145" y="1835943"/>
            <a:ext cx="583389" cy="394485"/>
            <a:chOff x="3073003" y="3676038"/>
            <a:chExt cx="641087" cy="433500"/>
          </a:xfrm>
        </p:grpSpPr>
        <p:sp>
          <p:nvSpPr>
            <p:cNvPr id="313" name="Google Shape;313;p8"/>
            <p:cNvSpPr/>
            <p:nvPr/>
          </p:nvSpPr>
          <p:spPr>
            <a:xfrm>
              <a:off x="3280590" y="3676038"/>
              <a:ext cx="433500" cy="433500"/>
            </a:xfrm>
            <a:prstGeom prst="ellipse">
              <a:avLst/>
            </a:prstGeom>
            <a:solidFill>
              <a:srgbClr val="F4CCC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4" name="Google Shape;314;p8"/>
            <p:cNvSpPr/>
            <p:nvPr/>
          </p:nvSpPr>
          <p:spPr>
            <a:xfrm>
              <a:off x="3073003" y="3676038"/>
              <a:ext cx="433500" cy="433500"/>
            </a:xfrm>
            <a:prstGeom prst="ellipse">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15" name="Google Shape;315;p8"/>
          <p:cNvSpPr txBox="1"/>
          <p:nvPr/>
        </p:nvSpPr>
        <p:spPr>
          <a:xfrm>
            <a:off x="1821196" y="2515128"/>
            <a:ext cx="5256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02</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16" name="Google Shape;316;p8"/>
          <p:cNvGrpSpPr/>
          <p:nvPr/>
        </p:nvGrpSpPr>
        <p:grpSpPr>
          <a:xfrm rot="-5400000">
            <a:off x="2972565" y="1812933"/>
            <a:ext cx="469515" cy="440703"/>
            <a:chOff x="3382766" y="4479477"/>
            <a:chExt cx="457038" cy="428950"/>
          </a:xfrm>
        </p:grpSpPr>
        <p:sp>
          <p:nvSpPr>
            <p:cNvPr id="317" name="Google Shape;317;p8"/>
            <p:cNvSpPr/>
            <p:nvPr/>
          </p:nvSpPr>
          <p:spPr>
            <a:xfrm>
              <a:off x="3548441"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8" name="Google Shape;318;p8"/>
            <p:cNvSpPr/>
            <p:nvPr/>
          </p:nvSpPr>
          <p:spPr>
            <a:xfrm>
              <a:off x="3714104"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9" name="Google Shape;319;p8"/>
            <p:cNvSpPr/>
            <p:nvPr/>
          </p:nvSpPr>
          <p:spPr>
            <a:xfrm>
              <a:off x="3382766"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0" name="Google Shape;320;p8"/>
            <p:cNvSpPr/>
            <p:nvPr/>
          </p:nvSpPr>
          <p:spPr>
            <a:xfrm>
              <a:off x="3548441"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1" name="Google Shape;321;p8"/>
            <p:cNvSpPr/>
            <p:nvPr/>
          </p:nvSpPr>
          <p:spPr>
            <a:xfrm>
              <a:off x="3714104"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2" name="Google Shape;322;p8"/>
            <p:cNvSpPr/>
            <p:nvPr/>
          </p:nvSpPr>
          <p:spPr>
            <a:xfrm>
              <a:off x="3382766"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3" name="Google Shape;323;p8"/>
            <p:cNvSpPr/>
            <p:nvPr/>
          </p:nvSpPr>
          <p:spPr>
            <a:xfrm>
              <a:off x="3548441"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4" name="Google Shape;324;p8"/>
            <p:cNvSpPr/>
            <p:nvPr/>
          </p:nvSpPr>
          <p:spPr>
            <a:xfrm>
              <a:off x="3714104" y="4782727"/>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5" name="Google Shape;325;p8"/>
            <p:cNvSpPr/>
            <p:nvPr/>
          </p:nvSpPr>
          <p:spPr>
            <a:xfrm>
              <a:off x="3382766"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26" name="Google Shape;326;p8"/>
          <p:cNvSpPr txBox="1"/>
          <p:nvPr/>
        </p:nvSpPr>
        <p:spPr>
          <a:xfrm>
            <a:off x="3010013" y="2515128"/>
            <a:ext cx="3945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03</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27" name="Google Shape;327;p8"/>
          <p:cNvGrpSpPr/>
          <p:nvPr/>
        </p:nvGrpSpPr>
        <p:grpSpPr>
          <a:xfrm>
            <a:off x="5423860" y="1770677"/>
            <a:ext cx="525645" cy="524995"/>
            <a:chOff x="3122222" y="2770219"/>
            <a:chExt cx="560448" cy="559756"/>
          </a:xfrm>
        </p:grpSpPr>
        <p:sp>
          <p:nvSpPr>
            <p:cNvPr id="328" name="Google Shape;328;p8"/>
            <p:cNvSpPr/>
            <p:nvPr/>
          </p:nvSpPr>
          <p:spPr>
            <a:xfrm>
              <a:off x="3185650" y="2833738"/>
              <a:ext cx="433500" cy="433500"/>
            </a:xfrm>
            <a:prstGeom prst="rect">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cxnSp>
          <p:nvCxnSpPr>
            <p:cNvPr id="329" name="Google Shape;329;p8"/>
            <p:cNvCxnSpPr>
              <a:endCxn id="328" idx="2"/>
            </p:cNvCxnSpPr>
            <p:nvPr/>
          </p:nvCxnSpPr>
          <p:spPr>
            <a:xfrm flipH="1">
              <a:off x="3402400" y="2834338"/>
              <a:ext cx="6300" cy="432900"/>
            </a:xfrm>
            <a:prstGeom prst="straightConnector1">
              <a:avLst/>
            </a:prstGeom>
            <a:noFill/>
            <a:ln w="9525" cap="flat" cmpd="sng">
              <a:solidFill>
                <a:srgbClr val="595959"/>
              </a:solidFill>
              <a:prstDash val="solid"/>
              <a:round/>
              <a:headEnd type="none" w="sm" len="sm"/>
              <a:tailEnd type="none" w="sm" len="sm"/>
            </a:ln>
          </p:spPr>
        </p:cxnSp>
        <p:cxnSp>
          <p:nvCxnSpPr>
            <p:cNvPr id="330" name="Google Shape;330;p8"/>
            <p:cNvCxnSpPr>
              <a:stCxn id="328" idx="3"/>
              <a:endCxn id="328" idx="1"/>
            </p:cNvCxnSpPr>
            <p:nvPr/>
          </p:nvCxnSpPr>
          <p:spPr>
            <a:xfrm rot="10800000">
              <a:off x="3185650" y="3050488"/>
              <a:ext cx="433500" cy="0"/>
            </a:xfrm>
            <a:prstGeom prst="straightConnector1">
              <a:avLst/>
            </a:prstGeom>
            <a:noFill/>
            <a:ln w="9525" cap="flat" cmpd="sng">
              <a:solidFill>
                <a:srgbClr val="595959"/>
              </a:solidFill>
              <a:prstDash val="solid"/>
              <a:round/>
              <a:headEnd type="none" w="sm" len="sm"/>
              <a:tailEnd type="none" w="sm" len="sm"/>
            </a:ln>
          </p:spPr>
        </p:cxnSp>
        <p:sp>
          <p:nvSpPr>
            <p:cNvPr id="331" name="Google Shape;331;p8"/>
            <p:cNvSpPr/>
            <p:nvPr/>
          </p:nvSpPr>
          <p:spPr>
            <a:xfrm>
              <a:off x="3122222" y="3204275"/>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32" name="Google Shape;332;p8"/>
            <p:cNvSpPr/>
            <p:nvPr/>
          </p:nvSpPr>
          <p:spPr>
            <a:xfrm>
              <a:off x="3556970" y="2770219"/>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33" name="Google Shape;333;p8"/>
          <p:cNvSpPr txBox="1"/>
          <p:nvPr/>
        </p:nvSpPr>
        <p:spPr>
          <a:xfrm>
            <a:off x="5485700" y="2515128"/>
            <a:ext cx="401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05</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34" name="Google Shape;334;p8"/>
          <p:cNvGrpSpPr/>
          <p:nvPr/>
        </p:nvGrpSpPr>
        <p:grpSpPr>
          <a:xfrm rot="-5400000">
            <a:off x="4144305" y="1770361"/>
            <a:ext cx="525532" cy="525532"/>
            <a:chOff x="3280603" y="1953713"/>
            <a:chExt cx="433500" cy="433500"/>
          </a:xfrm>
        </p:grpSpPr>
        <p:sp>
          <p:nvSpPr>
            <p:cNvPr id="335" name="Google Shape;335;p8"/>
            <p:cNvSpPr/>
            <p:nvPr/>
          </p:nvSpPr>
          <p:spPr>
            <a:xfrm>
              <a:off x="3280603" y="1953713"/>
              <a:ext cx="433500" cy="433500"/>
            </a:xfrm>
            <a:prstGeom prst="ellipse">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36" name="Google Shape;336;p8"/>
            <p:cNvSpPr/>
            <p:nvPr/>
          </p:nvSpPr>
          <p:spPr>
            <a:xfrm>
              <a:off x="3375553" y="2048663"/>
              <a:ext cx="243600" cy="2436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37" name="Google Shape;337;p8"/>
          <p:cNvSpPr txBox="1"/>
          <p:nvPr/>
        </p:nvSpPr>
        <p:spPr>
          <a:xfrm>
            <a:off x="4192675" y="2515128"/>
            <a:ext cx="428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04</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38" name="Google Shape;338;p8"/>
          <p:cNvGrpSpPr/>
          <p:nvPr/>
        </p:nvGrpSpPr>
        <p:grpSpPr>
          <a:xfrm rot="5400000">
            <a:off x="6713779" y="1835882"/>
            <a:ext cx="583389" cy="394485"/>
            <a:chOff x="3073003" y="3676038"/>
            <a:chExt cx="641087" cy="433500"/>
          </a:xfrm>
        </p:grpSpPr>
        <p:sp>
          <p:nvSpPr>
            <p:cNvPr id="339" name="Google Shape;339;p8"/>
            <p:cNvSpPr/>
            <p:nvPr/>
          </p:nvSpPr>
          <p:spPr>
            <a:xfrm>
              <a:off x="3280590" y="3676038"/>
              <a:ext cx="433500" cy="433500"/>
            </a:xfrm>
            <a:prstGeom prst="ellipse">
              <a:avLst/>
            </a:prstGeom>
            <a:solidFill>
              <a:srgbClr val="F4CCC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0" name="Google Shape;340;p8"/>
            <p:cNvSpPr/>
            <p:nvPr/>
          </p:nvSpPr>
          <p:spPr>
            <a:xfrm>
              <a:off x="3073003" y="3676038"/>
              <a:ext cx="433500" cy="433500"/>
            </a:xfrm>
            <a:prstGeom prst="ellipse">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41" name="Google Shape;341;p8"/>
          <p:cNvSpPr txBox="1"/>
          <p:nvPr/>
        </p:nvSpPr>
        <p:spPr>
          <a:xfrm>
            <a:off x="6745798" y="2515128"/>
            <a:ext cx="440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06</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42" name="Google Shape;342;p8"/>
          <p:cNvGrpSpPr/>
          <p:nvPr/>
        </p:nvGrpSpPr>
        <p:grpSpPr>
          <a:xfrm rot="5400000">
            <a:off x="7931034" y="1812797"/>
            <a:ext cx="469560" cy="440703"/>
            <a:chOff x="3382766" y="4479477"/>
            <a:chExt cx="457038" cy="428950"/>
          </a:xfrm>
        </p:grpSpPr>
        <p:sp>
          <p:nvSpPr>
            <p:cNvPr id="343" name="Google Shape;343;p8"/>
            <p:cNvSpPr/>
            <p:nvPr/>
          </p:nvSpPr>
          <p:spPr>
            <a:xfrm>
              <a:off x="3548441"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4" name="Google Shape;344;p8"/>
            <p:cNvSpPr/>
            <p:nvPr/>
          </p:nvSpPr>
          <p:spPr>
            <a:xfrm>
              <a:off x="3714104"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5" name="Google Shape;345;p8"/>
            <p:cNvSpPr/>
            <p:nvPr/>
          </p:nvSpPr>
          <p:spPr>
            <a:xfrm>
              <a:off x="3382766"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6" name="Google Shape;346;p8"/>
            <p:cNvSpPr/>
            <p:nvPr/>
          </p:nvSpPr>
          <p:spPr>
            <a:xfrm>
              <a:off x="3548441"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7" name="Google Shape;347;p8"/>
            <p:cNvSpPr/>
            <p:nvPr/>
          </p:nvSpPr>
          <p:spPr>
            <a:xfrm>
              <a:off x="3714104"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8" name="Google Shape;348;p8"/>
            <p:cNvSpPr/>
            <p:nvPr/>
          </p:nvSpPr>
          <p:spPr>
            <a:xfrm>
              <a:off x="3382766"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9" name="Google Shape;349;p8"/>
            <p:cNvSpPr/>
            <p:nvPr/>
          </p:nvSpPr>
          <p:spPr>
            <a:xfrm>
              <a:off x="3548441"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50" name="Google Shape;350;p8"/>
            <p:cNvSpPr/>
            <p:nvPr/>
          </p:nvSpPr>
          <p:spPr>
            <a:xfrm>
              <a:off x="3714104" y="4782727"/>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51" name="Google Shape;351;p8"/>
            <p:cNvSpPr/>
            <p:nvPr/>
          </p:nvSpPr>
          <p:spPr>
            <a:xfrm>
              <a:off x="3382766"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03" name="Google Shape;303;p8"/>
          <p:cNvSpPr txBox="1"/>
          <p:nvPr/>
        </p:nvSpPr>
        <p:spPr>
          <a:xfrm>
            <a:off x="7957725" y="2515128"/>
            <a:ext cx="416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07</a:t>
            </a:r>
            <a:endParaRPr sz="1200" b="0" i="0" u="none" strike="noStrike" cap="none">
              <a:solidFill>
                <a:schemeClr val="dk1"/>
              </a:solidFill>
              <a:latin typeface="Montserrat SemiBold"/>
              <a:ea typeface="Montserrat SemiBold"/>
              <a:cs typeface="Montserrat SemiBold"/>
              <a:sym typeface="Montserrat SemiBold"/>
            </a:endParaRPr>
          </a:p>
        </p:txBody>
      </p:sp>
      <p:sp>
        <p:nvSpPr>
          <p:cNvPr id="352" name="Google Shape;352;p8"/>
          <p:cNvSpPr txBox="1"/>
          <p:nvPr/>
        </p:nvSpPr>
        <p:spPr>
          <a:xfrm>
            <a:off x="477860"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Montserrat SemiBold"/>
                <a:ea typeface="Montserrat SemiBold"/>
                <a:cs typeface="Montserrat SemiBold"/>
                <a:sym typeface="Montserrat SemiBold"/>
              </a:rPr>
              <a:t>Literature review </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53" name="Google Shape;353;p8"/>
          <p:cNvGrpSpPr/>
          <p:nvPr/>
        </p:nvGrpSpPr>
        <p:grpSpPr>
          <a:xfrm>
            <a:off x="477860" y="2782404"/>
            <a:ext cx="897816" cy="189583"/>
            <a:chOff x="1073466" y="2721250"/>
            <a:chExt cx="912600" cy="454200"/>
          </a:xfrm>
        </p:grpSpPr>
        <p:cxnSp>
          <p:nvCxnSpPr>
            <p:cNvPr id="354" name="Google Shape;354;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55" name="Google Shape;355;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56" name="Google Shape;356;p8"/>
          <p:cNvSpPr txBox="1"/>
          <p:nvPr/>
        </p:nvSpPr>
        <p:spPr>
          <a:xfrm>
            <a:off x="1670635" y="3710228"/>
            <a:ext cx="8979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Study area</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57" name="Google Shape;357;p8"/>
          <p:cNvGrpSpPr/>
          <p:nvPr/>
        </p:nvGrpSpPr>
        <p:grpSpPr>
          <a:xfrm>
            <a:off x="1670635" y="2802802"/>
            <a:ext cx="897816" cy="820058"/>
            <a:chOff x="1073466" y="2721250"/>
            <a:chExt cx="912600" cy="454200"/>
          </a:xfrm>
        </p:grpSpPr>
        <p:cxnSp>
          <p:nvCxnSpPr>
            <p:cNvPr id="358" name="Google Shape;358;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59" name="Google Shape;359;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60" name="Google Shape;360;p8"/>
          <p:cNvSpPr txBox="1"/>
          <p:nvPr/>
        </p:nvSpPr>
        <p:spPr>
          <a:xfrm>
            <a:off x="477851" y="3270878"/>
            <a:ext cx="993900" cy="5388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Clr>
                <a:schemeClr val="dk1"/>
              </a:buClr>
              <a:buSzPts val="1100"/>
              <a:buFont typeface="Arial"/>
              <a:buNone/>
            </a:pPr>
            <a:r>
              <a:rPr lang="en" sz="700">
                <a:solidFill>
                  <a:schemeClr val="dk1"/>
                </a:solidFill>
                <a:latin typeface="Montserrat"/>
                <a:ea typeface="Montserrat"/>
                <a:cs typeface="Montserrat"/>
                <a:sym typeface="Montserrat"/>
              </a:rPr>
              <a:t>This step focuses on identifying the key challenges faced by the city and exploring potential solutions.</a:t>
            </a:r>
            <a:endParaRPr sz="700">
              <a:solidFill>
                <a:schemeClr val="dk1"/>
              </a:solidFill>
              <a:latin typeface="Montserrat"/>
              <a:ea typeface="Montserrat"/>
              <a:cs typeface="Montserrat"/>
              <a:sym typeface="Montserrat"/>
            </a:endParaRPr>
          </a:p>
        </p:txBody>
      </p:sp>
      <p:sp>
        <p:nvSpPr>
          <p:cNvPr id="361" name="Google Shape;361;p8"/>
          <p:cNvSpPr txBox="1"/>
          <p:nvPr/>
        </p:nvSpPr>
        <p:spPr>
          <a:xfrm>
            <a:off x="2787923"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Consultation</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62" name="Google Shape;362;p8"/>
          <p:cNvGrpSpPr/>
          <p:nvPr/>
        </p:nvGrpSpPr>
        <p:grpSpPr>
          <a:xfrm>
            <a:off x="2787923" y="2782404"/>
            <a:ext cx="897816" cy="189583"/>
            <a:chOff x="1073466" y="2721250"/>
            <a:chExt cx="912600" cy="454200"/>
          </a:xfrm>
        </p:grpSpPr>
        <p:cxnSp>
          <p:nvCxnSpPr>
            <p:cNvPr id="363" name="Google Shape;363;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64" name="Google Shape;364;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65" name="Google Shape;365;p8"/>
          <p:cNvSpPr txBox="1"/>
          <p:nvPr/>
        </p:nvSpPr>
        <p:spPr>
          <a:xfrm>
            <a:off x="3980698" y="3710228"/>
            <a:ext cx="8979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Assumptions</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66" name="Google Shape;366;p8"/>
          <p:cNvGrpSpPr/>
          <p:nvPr/>
        </p:nvGrpSpPr>
        <p:grpSpPr>
          <a:xfrm>
            <a:off x="3980698" y="2802802"/>
            <a:ext cx="897816" cy="820058"/>
            <a:chOff x="1073466" y="2721250"/>
            <a:chExt cx="912600" cy="454200"/>
          </a:xfrm>
        </p:grpSpPr>
        <p:cxnSp>
          <p:nvCxnSpPr>
            <p:cNvPr id="367" name="Google Shape;367;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68" name="Google Shape;368;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69" name="Google Shape;369;p8"/>
          <p:cNvSpPr txBox="1"/>
          <p:nvPr/>
        </p:nvSpPr>
        <p:spPr>
          <a:xfrm>
            <a:off x="3980698" y="3954203"/>
            <a:ext cx="993900" cy="9696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The data-gathering process begins with compiling relevant assumptions. This step is essential to ensure that calculation methods are tailored to local conditions.</a:t>
            </a:r>
            <a:endParaRPr sz="700" b="0" i="0" u="none" strike="noStrike" cap="none">
              <a:solidFill>
                <a:schemeClr val="dk1"/>
              </a:solidFill>
              <a:latin typeface="Montserrat"/>
              <a:ea typeface="Montserrat"/>
              <a:cs typeface="Montserrat"/>
              <a:sym typeface="Montserrat"/>
            </a:endParaRPr>
          </a:p>
        </p:txBody>
      </p:sp>
      <p:sp>
        <p:nvSpPr>
          <p:cNvPr id="370" name="Google Shape;370;p8"/>
          <p:cNvSpPr txBox="1"/>
          <p:nvPr/>
        </p:nvSpPr>
        <p:spPr>
          <a:xfrm>
            <a:off x="5280800"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Spatial data</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71" name="Google Shape;371;p8"/>
          <p:cNvGrpSpPr/>
          <p:nvPr/>
        </p:nvGrpSpPr>
        <p:grpSpPr>
          <a:xfrm>
            <a:off x="5280800" y="2782404"/>
            <a:ext cx="897816" cy="189583"/>
            <a:chOff x="1073466" y="2721250"/>
            <a:chExt cx="912600" cy="454200"/>
          </a:xfrm>
        </p:grpSpPr>
        <p:cxnSp>
          <p:nvCxnSpPr>
            <p:cNvPr id="372" name="Google Shape;372;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73" name="Google Shape;373;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74" name="Google Shape;374;p8"/>
          <p:cNvSpPr txBox="1"/>
          <p:nvPr/>
        </p:nvSpPr>
        <p:spPr>
          <a:xfrm>
            <a:off x="6473575" y="3710228"/>
            <a:ext cx="8979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Consensus</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75" name="Google Shape;375;p8"/>
          <p:cNvGrpSpPr/>
          <p:nvPr/>
        </p:nvGrpSpPr>
        <p:grpSpPr>
          <a:xfrm>
            <a:off x="6473575" y="2802802"/>
            <a:ext cx="897816" cy="820058"/>
            <a:chOff x="1073466" y="2721250"/>
            <a:chExt cx="912600" cy="454200"/>
          </a:xfrm>
        </p:grpSpPr>
        <p:cxnSp>
          <p:nvCxnSpPr>
            <p:cNvPr id="376" name="Google Shape;376;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77" name="Google Shape;377;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78" name="Google Shape;378;p8"/>
          <p:cNvSpPr txBox="1"/>
          <p:nvPr/>
        </p:nvSpPr>
        <p:spPr>
          <a:xfrm>
            <a:off x="7747105"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Dissemination</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79" name="Google Shape;379;p8"/>
          <p:cNvGrpSpPr/>
          <p:nvPr/>
        </p:nvGrpSpPr>
        <p:grpSpPr>
          <a:xfrm>
            <a:off x="7747105" y="2782404"/>
            <a:ext cx="897816" cy="189583"/>
            <a:chOff x="1073466" y="2721250"/>
            <a:chExt cx="912600" cy="454200"/>
          </a:xfrm>
        </p:grpSpPr>
        <p:cxnSp>
          <p:nvCxnSpPr>
            <p:cNvPr id="380" name="Google Shape;380;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81" name="Google Shape;381;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82" name="TextBox 381"/>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5">
          <a:extLst>
            <a:ext uri="{FF2B5EF4-FFF2-40B4-BE49-F238E27FC236}">
              <a16:creationId xmlns:a16="http://schemas.microsoft.com/office/drawing/2014/main" id="{CC9D640B-C492-118A-19E5-596815D1B318}"/>
            </a:ext>
          </a:extLst>
        </p:cNvPr>
        <p:cNvGrpSpPr/>
        <p:nvPr/>
      </p:nvGrpSpPr>
      <p:grpSpPr>
        <a:xfrm>
          <a:off x="0" y="0"/>
          <a:ext cx="0" cy="0"/>
          <a:chOff x="0" y="0"/>
          <a:chExt cx="0" cy="0"/>
        </a:xfrm>
      </p:grpSpPr>
      <p:sp>
        <p:nvSpPr>
          <p:cNvPr id="236" name="Google Shape;236;p3">
            <a:extLst>
              <a:ext uri="{FF2B5EF4-FFF2-40B4-BE49-F238E27FC236}">
                <a16:creationId xmlns:a16="http://schemas.microsoft.com/office/drawing/2014/main" id="{61EB94BA-BB4C-F68E-6C97-615160311502}"/>
              </a:ext>
            </a:extLst>
          </p:cNvPr>
          <p:cNvSpPr txBox="1"/>
          <p:nvPr/>
        </p:nvSpPr>
        <p:spPr>
          <a:xfrm>
            <a:off x="1939200" y="2223675"/>
            <a:ext cx="54180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dirty="0">
                <a:solidFill>
                  <a:schemeClr val="dk1"/>
                </a:solidFill>
                <a:latin typeface="Montserrat"/>
                <a:ea typeface="Montserrat"/>
                <a:cs typeface="Montserrat"/>
                <a:sym typeface="Montserrat"/>
              </a:rPr>
              <a:t>Results</a:t>
            </a:r>
            <a:endParaRPr sz="3000" b="1" i="0" u="none" strike="noStrike" cap="none" dirty="0">
              <a:solidFill>
                <a:schemeClr val="dk1"/>
              </a:solidFill>
              <a:latin typeface="Montserrat"/>
              <a:ea typeface="Montserrat"/>
              <a:cs typeface="Montserrat"/>
              <a:sym typeface="Montserrat"/>
            </a:endParaRPr>
          </a:p>
        </p:txBody>
      </p:sp>
      <p:sp>
        <p:nvSpPr>
          <p:cNvPr id="237" name="Google Shape;237;p3">
            <a:extLst>
              <a:ext uri="{FF2B5EF4-FFF2-40B4-BE49-F238E27FC236}">
                <a16:creationId xmlns:a16="http://schemas.microsoft.com/office/drawing/2014/main" id="{D237325D-7277-34D9-26D5-2DD7DA776313}"/>
              </a:ext>
            </a:extLst>
          </p:cNvPr>
          <p:cNvSpPr txBox="1"/>
          <p:nvPr/>
        </p:nvSpPr>
        <p:spPr>
          <a:xfrm>
            <a:off x="4084922" y="944822"/>
            <a:ext cx="11151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dirty="0">
                <a:solidFill>
                  <a:schemeClr val="dk1"/>
                </a:solidFill>
                <a:latin typeface="Montserrat"/>
                <a:ea typeface="Montserrat"/>
                <a:cs typeface="Montserrat"/>
                <a:sym typeface="Montserrat"/>
              </a:rPr>
              <a:t>2</a:t>
            </a:r>
            <a:endParaRPr sz="3000" b="1" i="0" u="none" strike="noStrike" cap="none" dirty="0">
              <a:solidFill>
                <a:schemeClr val="dk1"/>
              </a:solidFill>
              <a:latin typeface="Montserrat"/>
              <a:ea typeface="Montserrat"/>
              <a:cs typeface="Montserrat"/>
              <a:sym typeface="Montserrat"/>
            </a:endParaRPr>
          </a:p>
        </p:txBody>
      </p:sp>
      <p:sp>
        <p:nvSpPr>
          <p:cNvPr id="2" name="TextBox 1">
            <a:extLst>
              <a:ext uri="{FF2B5EF4-FFF2-40B4-BE49-F238E27FC236}">
                <a16:creationId xmlns:a16="http://schemas.microsoft.com/office/drawing/2014/main" id="{8BD9857B-94EE-A18B-832E-5B6B4A84D9CF}"/>
              </a:ext>
            </a:extLst>
          </p:cNvPr>
          <p:cNvSpPr txBox="1"/>
          <p:nvPr/>
        </p:nvSpPr>
        <p:spPr>
          <a:xfrm>
            <a:off x="3227832" y="3105781"/>
            <a:ext cx="2834640" cy="584775"/>
          </a:xfrm>
          <a:prstGeom prst="rect">
            <a:avLst/>
          </a:prstGeom>
          <a:noFill/>
        </p:spPr>
        <p:txBody>
          <a:bodyPr wrap="square">
            <a:spAutoFit/>
          </a:bodyPr>
          <a:lstStyle/>
          <a:p>
            <a:pPr algn="ctr">
              <a:lnSpc>
                <a:spcPct val="115000"/>
              </a:lnSpc>
            </a:pPr>
            <a:r>
              <a:rPr lang="en-US" sz="950" dirty="0">
                <a:latin typeface="Montserrat" pitchFamily="2" charset="77"/>
              </a:rPr>
              <a:t>This section includes the description of each scenario and the comparison of expected impacts in terms of indicators.</a:t>
            </a:r>
            <a:endParaRPr sz="950" b="0" dirty="0">
              <a:solidFill>
                <a:srgbClr val="000000"/>
              </a:solidFill>
              <a:latin typeface="Montserrat" pitchFamily="2" charset="77"/>
            </a:endParaRPr>
          </a:p>
        </p:txBody>
      </p:sp>
      <p:sp>
        <p:nvSpPr>
          <p:cNvPr id="238" name="TextBox 237"/>
          <p:cNvSpPr txBox="1"/>
          <p:nvPr/>
        </p:nvSpPr>
        <p:spPr>
          <a:xfrm>
            <a:off x="3511296" y="4142232"/>
            <a:ext cx="2267712" cy="292608"/>
          </a:xfrm>
          <a:prstGeom prst="rect">
            <a:avLst/>
          </a:prstGeom>
          <a:noFill/>
        </p:spPr>
        <p:txBody>
          <a:bodyPr wrap="square" anchor="ctr">
            <a:spAutoFit/>
          </a:bodyPr>
          <a:lstStyle/>
          <a:p>
            <a:pPr algn="ctr">
              <a:lnSpc>
                <a:spcPct val="100000"/>
              </a:lnSpc>
            </a:pPr>
            <a:r>
              <a:rPr sz="750" b="1">
                <a:solidFill>
                  <a:srgbClr val="000000"/>
                </a:solidFill>
                <a:latin typeface="Montserrat"/>
              </a:rPr>
              <a:t>Cozumel Project</a:t>
            </a:r>
          </a:p>
        </p:txBody>
      </p:sp>
    </p:spTree>
    <p:extLst>
      <p:ext uri="{BB962C8B-B14F-4D97-AF65-F5344CB8AC3E}">
        <p14:creationId xmlns:p14="http://schemas.microsoft.com/office/powerpoint/2010/main" val="3642446099"/>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1848</TotalTime>
  <Words>846</Words>
  <Application>Microsoft Macintosh PowerPoint</Application>
  <PresentationFormat>On-screen Show (16:9)</PresentationFormat>
  <Paragraphs>76</Paragraphs>
  <Slides>14</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Montserrat</vt:lpstr>
      <vt:lpstr>Montserrat Medium</vt:lpstr>
      <vt:lpstr>Montserrat SemiBold</vt:lpstr>
      <vt:lpstr>Arial</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Carlos Daniel Cañedo García</cp:lastModifiedBy>
  <cp:revision>21</cp:revision>
  <dcterms:modified xsi:type="dcterms:W3CDTF">2025-02-13T01:43:34Z</dcterms:modified>
</cp:coreProperties>
</file>